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5"/>
  </p:notesMasterIdLst>
  <p:sldIdLst>
    <p:sldId id="256" r:id="rId5"/>
    <p:sldId id="308" r:id="rId6"/>
    <p:sldId id="307" r:id="rId7"/>
    <p:sldId id="301" r:id="rId8"/>
    <p:sldId id="309" r:id="rId9"/>
    <p:sldId id="285" r:id="rId10"/>
    <p:sldId id="352" r:id="rId11"/>
    <p:sldId id="315" r:id="rId12"/>
    <p:sldId id="311" r:id="rId13"/>
    <p:sldId id="321" r:id="rId14"/>
    <p:sldId id="322" r:id="rId15"/>
    <p:sldId id="324" r:id="rId16"/>
    <p:sldId id="329" r:id="rId17"/>
    <p:sldId id="330" r:id="rId18"/>
    <p:sldId id="336" r:id="rId19"/>
    <p:sldId id="372" r:id="rId20"/>
    <p:sldId id="334" r:id="rId21"/>
    <p:sldId id="340" r:id="rId22"/>
    <p:sldId id="335" r:id="rId23"/>
    <p:sldId id="338" r:id="rId24"/>
    <p:sldId id="339" r:id="rId25"/>
    <p:sldId id="346" r:id="rId26"/>
    <p:sldId id="373" r:id="rId27"/>
    <p:sldId id="374" r:id="rId28"/>
    <p:sldId id="337" r:id="rId29"/>
    <p:sldId id="376" r:id="rId30"/>
    <p:sldId id="287" r:id="rId31"/>
    <p:sldId id="364" r:id="rId32"/>
    <p:sldId id="288" r:id="rId33"/>
    <p:sldId id="341" r:id="rId34"/>
    <p:sldId id="347" r:id="rId35"/>
    <p:sldId id="344" r:id="rId36"/>
    <p:sldId id="349" r:id="rId37"/>
    <p:sldId id="348" r:id="rId38"/>
    <p:sldId id="350" r:id="rId39"/>
    <p:sldId id="365" r:id="rId40"/>
    <p:sldId id="377" r:id="rId41"/>
    <p:sldId id="366" r:id="rId42"/>
    <p:sldId id="367" r:id="rId43"/>
    <p:sldId id="368" r:id="rId44"/>
    <p:sldId id="378" r:id="rId45"/>
    <p:sldId id="289" r:id="rId46"/>
    <p:sldId id="356" r:id="rId47"/>
    <p:sldId id="369" r:id="rId48"/>
    <p:sldId id="379" r:id="rId49"/>
    <p:sldId id="357" r:id="rId50"/>
    <p:sldId id="358" r:id="rId51"/>
    <p:sldId id="360" r:id="rId52"/>
    <p:sldId id="354" r:id="rId53"/>
    <p:sldId id="363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2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CCE66F-DE49-4ED9-93C7-3351AF757BD7}" v="2" dt="2023-02-20T23:34:54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041" autoAdjust="0"/>
  </p:normalViewPr>
  <p:slideViewPr>
    <p:cSldViewPr snapToGrid="0">
      <p:cViewPr varScale="1">
        <p:scale>
          <a:sx n="90" d="100"/>
          <a:sy n="90" d="100"/>
        </p:scale>
        <p:origin x="606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16AEA-3096-48E1-89F6-5650197FA534}" type="datetimeFigureOut">
              <a:rPr lang="en-AU" smtClean="0"/>
              <a:pPr/>
              <a:t>12/06/2023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2A7CE-723B-4AA9-819C-F10EA851A85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032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1</a:t>
            </a:fld>
            <a:endParaRPr lang="en-A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7571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0023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9007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66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243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42</a:t>
            </a:fld>
            <a:endParaRPr lang="en-A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908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endParaRPr lang="en-A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0589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endParaRPr lang="en-A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8045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992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6</a:t>
            </a:fld>
            <a:endParaRPr lang="en-A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40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837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120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979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21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endParaRPr lang="en-A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29</a:t>
            </a:fld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5846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2A7CE-723B-4AA9-819C-F10EA851A858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862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mnd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/>
          <a:lstStyle/>
          <a:p>
            <a:r>
              <a:rPr lang="en-AU" sz="4000" dirty="0"/>
              <a:t>CMND</a:t>
            </a:r>
            <a:br>
              <a:rPr lang="en-AU" sz="4000" dirty="0"/>
            </a:br>
            <a:r>
              <a:rPr lang="en-AU" sz="4000" dirty="0"/>
              <a:t>Installation, Configuration and Use</a:t>
            </a:r>
            <a:br>
              <a:rPr lang="en-AU" dirty="0"/>
            </a:br>
            <a:r>
              <a:rPr lang="en-AU" sz="1400" dirty="0"/>
              <a:t>Westan Australia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901BE-17C5-409A-8B40-1E60C4A3104D}"/>
              </a:ext>
            </a:extLst>
          </p:cNvPr>
          <p:cNvSpPr txBox="1"/>
          <p:nvPr/>
        </p:nvSpPr>
        <p:spPr>
          <a:xfrm>
            <a:off x="141401" y="6353666"/>
            <a:ext cx="1178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Updated: 26/03/19 CB Location: Dropbox\Knowledge Base\Training\CMND Filename: CMND – Installation, Configuration and Use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4063468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419-1CD6-4924-A6A6-DA2B8871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54F8E-9179-44BF-A356-C41060DB5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196913"/>
            <a:ext cx="11020267" cy="4185225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  <a:defRPr/>
            </a:pPr>
            <a:r>
              <a:rPr lang="en-AU" sz="2000" dirty="0"/>
              <a:t>After logging into CMND you will be presented with the default CMND screen.</a:t>
            </a:r>
          </a:p>
          <a:p>
            <a:pPr lvl="0">
              <a:lnSpc>
                <a:spcPct val="120000"/>
              </a:lnSpc>
              <a:spcBef>
                <a:spcPts val="600"/>
              </a:spcBef>
              <a:defRPr/>
            </a:pPr>
            <a:r>
              <a:rPr lang="en-AU" sz="2000" dirty="0"/>
              <a:t>The main areas relevant to management of hotel TVs are:</a:t>
            </a:r>
          </a:p>
          <a:p>
            <a:pPr lvl="0">
              <a:lnSpc>
                <a:spcPct val="120000"/>
              </a:lnSpc>
              <a:spcBef>
                <a:spcPts val="600"/>
              </a:spcBef>
              <a:defRPr/>
            </a:pPr>
            <a:endParaRPr lang="en-AU" sz="2000" dirty="0"/>
          </a:p>
          <a:p>
            <a:pPr lvl="0">
              <a:lnSpc>
                <a:spcPct val="120000"/>
              </a:lnSpc>
              <a:spcBef>
                <a:spcPts val="600"/>
              </a:spcBef>
              <a:defRPr/>
            </a:pPr>
            <a:endParaRPr lang="en-AU" sz="2000" dirty="0"/>
          </a:p>
          <a:p>
            <a:pPr lvl="0">
              <a:lnSpc>
                <a:spcPct val="120000"/>
              </a:lnSpc>
              <a:spcBef>
                <a:spcPts val="600"/>
              </a:spcBef>
              <a:defRPr/>
            </a:pPr>
            <a:endParaRPr lang="en-AU" sz="2000" dirty="0"/>
          </a:p>
          <a:p>
            <a:pPr lvl="0">
              <a:lnSpc>
                <a:spcPct val="120000"/>
              </a:lnSpc>
              <a:spcBef>
                <a:spcPts val="600"/>
              </a:spcBef>
              <a:defRPr/>
            </a:pPr>
            <a:endParaRPr lang="en-AU" sz="2000" dirty="0"/>
          </a:p>
          <a:p>
            <a:pPr lvl="0">
              <a:lnSpc>
                <a:spcPct val="120000"/>
              </a:lnSpc>
              <a:spcBef>
                <a:spcPts val="600"/>
              </a:spcBef>
              <a:defRPr/>
            </a:pPr>
            <a:endParaRPr lang="en-AU" sz="2000" dirty="0"/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en-AU" sz="2000" dirty="0"/>
              <a:t>TVs – monitoring/management of TV network</a:t>
            </a:r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en-AU" sz="2000" dirty="0"/>
              <a:t>Files – management of files (software, clones, apps, etc)</a:t>
            </a:r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en-AU" sz="2000" dirty="0"/>
              <a:t>Create – Content creation and editing</a:t>
            </a:r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None/>
              <a:defRPr/>
            </a:pPr>
            <a:endParaRPr lang="en-AU" dirty="0"/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None/>
              <a:defRPr/>
            </a:pPr>
            <a:endParaRPr lang="en-AU" dirty="0"/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BF100-8E3B-4A0E-963F-77A97599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844" y="2996255"/>
            <a:ext cx="6828311" cy="214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1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8AA2C-3950-4CE9-9122-F564F7CE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Connect TV to CMND over IP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98C27-FC93-4469-A517-93A4B0109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0" y="2439510"/>
            <a:ext cx="9294103" cy="1080938"/>
          </a:xfrm>
          <a:noFill/>
        </p:spPr>
        <p:txBody>
          <a:bodyPr/>
          <a:lstStyle/>
          <a:p>
            <a:r>
              <a:rPr lang="en-AU" dirty="0"/>
              <a:t>To add TVs to the TV list in CMND, ensure the following configuration steps have been completed on the TV</a:t>
            </a:r>
          </a:p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9408D-98EB-421C-85C1-1321E4C3F806}"/>
              </a:ext>
            </a:extLst>
          </p:cNvPr>
          <p:cNvSpPr txBox="1"/>
          <p:nvPr/>
        </p:nvSpPr>
        <p:spPr>
          <a:xfrm>
            <a:off x="680320" y="3638939"/>
            <a:ext cx="4750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Connect the TV to the local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Navigate to [Wireless and Networks] -&gt; [Connect to Network]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28E695-C71B-EEEC-1D27-CB342E87F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19" y="3725398"/>
            <a:ext cx="5008661" cy="17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20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8AA2C-3950-4CE9-9122-F564F7CE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Connect TV to CMND over IP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98C27-FC93-4469-A517-93A4B0109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10" y="2280889"/>
            <a:ext cx="5305697" cy="4129242"/>
          </a:xfrm>
          <a:noFill/>
        </p:spPr>
        <p:txBody>
          <a:bodyPr>
            <a:normAutofit/>
          </a:bodyPr>
          <a:lstStyle/>
          <a:p>
            <a:r>
              <a:rPr lang="en-AU" dirty="0"/>
              <a:t>Navigate to [Upgrade and Clone] -&gt; [Auto Upgrade and Clone]</a:t>
            </a:r>
          </a:p>
          <a:p>
            <a:r>
              <a:rPr lang="en-AU" dirty="0"/>
              <a:t>Set to [ON]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Navigate to [Advanced] -&gt; [Power]</a:t>
            </a:r>
          </a:p>
          <a:p>
            <a:r>
              <a:rPr lang="en-AU" dirty="0"/>
              <a:t>[Standby Mode] set to [FAST]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DDFE9F-408C-8C67-97DE-9A350023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457" y="4668283"/>
            <a:ext cx="3665797" cy="1881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F861B-9DEC-DC85-E0DB-CC8ED251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457" y="2281513"/>
            <a:ext cx="3665797" cy="166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5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31E7E20-C22F-4217-8CE7-B0943410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Usign</a:t>
            </a:r>
            <a:r>
              <a:rPr lang="en-AU" dirty="0"/>
              <a:t> CMND – Connect TV to CMND over IP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5F5FD26-D4F4-4639-942E-39C4884D4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422147"/>
            <a:ext cx="4700058" cy="3599316"/>
          </a:xfrm>
        </p:spPr>
        <p:txBody>
          <a:bodyPr>
            <a:normAutofit lnSpcReduction="10000"/>
          </a:bodyPr>
          <a:lstStyle/>
          <a:p>
            <a:r>
              <a:rPr lang="en-AU" dirty="0"/>
              <a:t>[</a:t>
            </a:r>
            <a:r>
              <a:rPr lang="en-AU" dirty="0" err="1"/>
              <a:t>TVDiscoveryService</a:t>
            </a:r>
            <a:r>
              <a:rPr lang="en-AU" dirty="0"/>
              <a:t>] set to [ON]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ProfessionalSettingService</a:t>
            </a:r>
            <a:r>
              <a:rPr lang="en-AU" dirty="0"/>
              <a:t>] set to [ON]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IPUpgradeService</a:t>
            </a:r>
            <a:r>
              <a:rPr lang="en-AU" dirty="0"/>
              <a:t>] set to [ON]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PMSService</a:t>
            </a:r>
            <a:r>
              <a:rPr lang="en-AU" dirty="0"/>
              <a:t>] set to [ON]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06F45-23E5-EA56-671D-DF5EB6F1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60" y="2444901"/>
            <a:ext cx="6007331" cy="21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FA18-C933-4709-823E-5EB34CC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Connect TV to CMND over IP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D7BC58-AB0B-4E67-AF56-AE11A5087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392857"/>
            <a:ext cx="6263894" cy="35993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Navigate to [</a:t>
            </a:r>
            <a:r>
              <a:rPr lang="en-AU" dirty="0" err="1"/>
              <a:t>WEBListeningServices</a:t>
            </a:r>
            <a:r>
              <a:rPr lang="en-AU" dirty="0"/>
              <a:t>]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PowerService</a:t>
            </a:r>
            <a:r>
              <a:rPr lang="en-AU" dirty="0"/>
              <a:t>] set to [ON]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TVDiscoveryService</a:t>
            </a:r>
            <a:r>
              <a:rPr lang="en-AU" dirty="0"/>
              <a:t>] set to [ON]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IPUpgradeService</a:t>
            </a:r>
            <a:r>
              <a:rPr lang="en-AU" dirty="0"/>
              <a:t>] set to [ON]</a:t>
            </a:r>
          </a:p>
          <a:p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PMSService</a:t>
            </a:r>
            <a:r>
              <a:rPr lang="en-AU" dirty="0"/>
              <a:t>] set to [ON]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6902B-08B9-6826-9728-7EEC2B40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164" y="2401337"/>
            <a:ext cx="6009340" cy="26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8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FA18-C933-4709-823E-5EB34CC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Connect TV to CMND over IP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D7BC58-AB0B-4E67-AF56-AE11A5087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327542"/>
            <a:ext cx="6186073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Press [BACK] on remote control until you exit the professional menu.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TV should prompt you to restart to apply settings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Power down and restart TV</a:t>
            </a:r>
          </a:p>
          <a:p>
            <a:pPr lvl="0"/>
            <a:endParaRPr lang="en-AU" dirty="0"/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7ED57-38C2-438E-ADD1-6B0AC228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531" y="3429000"/>
            <a:ext cx="47244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7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C3468F-FF04-4F72-A7E8-CEBEE33B1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472" y="2139162"/>
            <a:ext cx="3414830" cy="1861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109385-49DF-40F0-BFC8-83CCE4CC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686" y="2256785"/>
            <a:ext cx="3579686" cy="1709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4E73D-1FBF-42B4-A4A5-AC9DFD3E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Connect TV to CMND over IP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4264E4-618A-4A78-ABE8-7A68C46E0AEF}"/>
              </a:ext>
            </a:extLst>
          </p:cNvPr>
          <p:cNvSpPr/>
          <p:nvPr/>
        </p:nvSpPr>
        <p:spPr>
          <a:xfrm>
            <a:off x="5100642" y="2793978"/>
            <a:ext cx="546061" cy="32063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C171D6-8BA5-413A-872D-38179A9BD886}"/>
              </a:ext>
            </a:extLst>
          </p:cNvPr>
          <p:cNvCxnSpPr>
            <a:cxnSpLocks/>
          </p:cNvCxnSpPr>
          <p:nvPr/>
        </p:nvCxnSpPr>
        <p:spPr>
          <a:xfrm>
            <a:off x="7964276" y="3201187"/>
            <a:ext cx="136019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C2D6C9D-68F2-420E-9DD2-9BBF1D686437}"/>
              </a:ext>
            </a:extLst>
          </p:cNvPr>
          <p:cNvSpPr/>
          <p:nvPr/>
        </p:nvSpPr>
        <p:spPr>
          <a:xfrm>
            <a:off x="9399477" y="2752414"/>
            <a:ext cx="1638795" cy="20188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9758B2-E163-4210-84A5-F24279E9CD2D}"/>
              </a:ext>
            </a:extLst>
          </p:cNvPr>
          <p:cNvSpPr/>
          <p:nvPr/>
        </p:nvSpPr>
        <p:spPr>
          <a:xfrm>
            <a:off x="8763940" y="3667189"/>
            <a:ext cx="680931" cy="20188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F4AD81-0158-4211-8B66-97A0024B3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84310"/>
            <a:ext cx="5794592" cy="2529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19B84E-5FAB-4FE6-9320-C83FB709FCE7}"/>
              </a:ext>
            </a:extLst>
          </p:cNvPr>
          <p:cNvSpPr/>
          <p:nvPr/>
        </p:nvSpPr>
        <p:spPr>
          <a:xfrm>
            <a:off x="11597951" y="3667188"/>
            <a:ext cx="519968" cy="27352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C95A24-DAF0-47BB-9FE9-43D755A80A9E}"/>
              </a:ext>
            </a:extLst>
          </p:cNvPr>
          <p:cNvCxnSpPr>
            <a:cxnSpLocks/>
          </p:cNvCxnSpPr>
          <p:nvPr/>
        </p:nvCxnSpPr>
        <p:spPr>
          <a:xfrm flipH="1">
            <a:off x="9104405" y="4032336"/>
            <a:ext cx="2753530" cy="374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84D48DB-6C29-4586-8F7E-3D7B4794A239}"/>
              </a:ext>
            </a:extLst>
          </p:cNvPr>
          <p:cNvSpPr/>
          <p:nvPr/>
        </p:nvSpPr>
        <p:spPr>
          <a:xfrm>
            <a:off x="11495314" y="6377049"/>
            <a:ext cx="395278" cy="23670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29879425-BE68-4BD3-B837-4D344AA8FB2D}"/>
              </a:ext>
            </a:extLst>
          </p:cNvPr>
          <p:cNvSpPr txBox="1">
            <a:spLocks/>
          </p:cNvSpPr>
          <p:nvPr/>
        </p:nvSpPr>
        <p:spPr>
          <a:xfrm>
            <a:off x="680321" y="2392857"/>
            <a:ext cx="4924832" cy="3984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Select Add button on [TVs] tab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r>
              <a:rPr lang="en-AU" dirty="0"/>
              <a:t>Select local network interface</a:t>
            </a:r>
          </a:p>
          <a:p>
            <a:pPr marL="0" indent="0">
              <a:buNone/>
            </a:pPr>
            <a:r>
              <a:rPr lang="en-AU" dirty="0"/>
              <a:t>   in Mode field</a:t>
            </a:r>
          </a:p>
          <a:p>
            <a:endParaRPr lang="en-AU" dirty="0"/>
          </a:p>
          <a:p>
            <a:r>
              <a:rPr lang="en-AU" dirty="0"/>
              <a:t>Check/uncheck Auto Import</a:t>
            </a:r>
          </a:p>
          <a:p>
            <a:endParaRPr lang="en-AU" dirty="0"/>
          </a:p>
          <a:p>
            <a:r>
              <a:rPr lang="en-AU" dirty="0"/>
              <a:t>Select Detect</a:t>
            </a:r>
          </a:p>
          <a:p>
            <a:endParaRPr lang="en-AU" dirty="0"/>
          </a:p>
          <a:p>
            <a:r>
              <a:rPr lang="en-AU" dirty="0"/>
              <a:t>(if Auto Import left unchecked)</a:t>
            </a:r>
          </a:p>
          <a:p>
            <a:pPr marL="0" indent="0">
              <a:buNone/>
            </a:pPr>
            <a:r>
              <a:rPr lang="en-AU" dirty="0"/>
              <a:t>List of un-added TVs will be shown which can be Imported into the CMND TVs list  </a:t>
            </a:r>
          </a:p>
        </p:txBody>
      </p:sp>
    </p:spTree>
    <p:extLst>
      <p:ext uri="{BB962C8B-B14F-4D97-AF65-F5344CB8AC3E}">
        <p14:creationId xmlns:p14="http://schemas.microsoft.com/office/powerpoint/2010/main" val="11784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DC7D2C-F92B-464D-8FDD-4477BDD55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547" y="2234714"/>
            <a:ext cx="9409216" cy="2989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CFA18-C933-4709-823E-5EB34CC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Connect TV to CMND over IP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D7BC58-AB0B-4E67-AF56-AE11A5087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6684" y="2960280"/>
            <a:ext cx="9741716" cy="3803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/>
              <a:t>Network status overview</a:t>
            </a:r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r>
              <a:rPr lang="en-AU" sz="1600" dirty="0"/>
              <a:t>Power Status</a:t>
            </a:r>
          </a:p>
          <a:p>
            <a:pPr marL="0" indent="0">
              <a:buNone/>
            </a:pPr>
            <a:r>
              <a:rPr lang="en-AU" sz="1600" dirty="0"/>
              <a:t>Room ID</a:t>
            </a:r>
          </a:p>
          <a:p>
            <a:pPr marL="0" indent="0">
              <a:buNone/>
            </a:pPr>
            <a:r>
              <a:rPr lang="en-AU" sz="1600" dirty="0"/>
              <a:t>TV Name</a:t>
            </a:r>
          </a:p>
          <a:p>
            <a:pPr marL="0" indent="0">
              <a:buNone/>
            </a:pPr>
            <a:r>
              <a:rPr lang="en-AU" sz="1600" dirty="0"/>
              <a:t>Model</a:t>
            </a:r>
          </a:p>
          <a:p>
            <a:pPr marL="0" indent="0">
              <a:buNone/>
            </a:pPr>
            <a:r>
              <a:rPr lang="en-AU" sz="1600" dirty="0"/>
              <a:t>IP address</a:t>
            </a:r>
          </a:p>
          <a:p>
            <a:pPr marL="0" indent="0">
              <a:buNone/>
            </a:pPr>
            <a:r>
              <a:rPr lang="en-AU" sz="1600" dirty="0"/>
              <a:t>Software version</a:t>
            </a:r>
          </a:p>
          <a:p>
            <a:pPr marL="0" indent="0">
              <a:buNone/>
            </a:pPr>
            <a:r>
              <a:rPr lang="en-AU" sz="1600" dirty="0"/>
              <a:t>Clone version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4622C0-9CB7-479E-9D49-81164B71D4A5}"/>
              </a:ext>
            </a:extLst>
          </p:cNvPr>
          <p:cNvSpPr/>
          <p:nvPr/>
        </p:nvSpPr>
        <p:spPr>
          <a:xfrm>
            <a:off x="10151632" y="2129482"/>
            <a:ext cx="471619" cy="419029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37057C-7423-4351-AAD1-604167633E48}"/>
              </a:ext>
            </a:extLst>
          </p:cNvPr>
          <p:cNvCxnSpPr>
            <a:cxnSpLocks/>
          </p:cNvCxnSpPr>
          <p:nvPr/>
        </p:nvCxnSpPr>
        <p:spPr>
          <a:xfrm>
            <a:off x="1745673" y="4568610"/>
            <a:ext cx="2023894" cy="0"/>
          </a:xfrm>
          <a:prstGeom prst="straightConnector1">
            <a:avLst/>
          </a:prstGeom>
          <a:ln w="38100">
            <a:solidFill>
              <a:srgbClr val="FF0000"/>
            </a:solidFill>
            <a:round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B472012-5192-435B-80D0-CD6637BC1C43}"/>
              </a:ext>
            </a:extLst>
          </p:cNvPr>
          <p:cNvSpPr/>
          <p:nvPr/>
        </p:nvSpPr>
        <p:spPr>
          <a:xfrm>
            <a:off x="2802599" y="2960280"/>
            <a:ext cx="9236003" cy="1068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3B88F6F-BBA7-4D9B-A5D9-9EE762F2026F}"/>
              </a:ext>
            </a:extLst>
          </p:cNvPr>
          <p:cNvCxnSpPr>
            <a:cxnSpLocks/>
          </p:cNvCxnSpPr>
          <p:nvPr/>
        </p:nvCxnSpPr>
        <p:spPr>
          <a:xfrm>
            <a:off x="1745673" y="4156364"/>
            <a:ext cx="1793174" cy="229025"/>
          </a:xfrm>
          <a:prstGeom prst="bentConnector3">
            <a:avLst>
              <a:gd name="adj1" fmla="val 1003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60861EC-C93B-45FF-A382-02E5A4C47670}"/>
              </a:ext>
            </a:extLst>
          </p:cNvPr>
          <p:cNvCxnSpPr>
            <a:cxnSpLocks/>
          </p:cNvCxnSpPr>
          <p:nvPr/>
        </p:nvCxnSpPr>
        <p:spPr>
          <a:xfrm flipV="1">
            <a:off x="1745673" y="4614466"/>
            <a:ext cx="2658883" cy="245596"/>
          </a:xfrm>
          <a:prstGeom prst="bentConnector3">
            <a:avLst>
              <a:gd name="adj1" fmla="val 995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22D550B-0E78-44FC-AA8A-1CF1C5A62FC1}"/>
              </a:ext>
            </a:extLst>
          </p:cNvPr>
          <p:cNvCxnSpPr>
            <a:cxnSpLocks/>
          </p:cNvCxnSpPr>
          <p:nvPr/>
        </p:nvCxnSpPr>
        <p:spPr>
          <a:xfrm flipV="1">
            <a:off x="1745673" y="4759743"/>
            <a:ext cx="5589120" cy="415223"/>
          </a:xfrm>
          <a:prstGeom prst="bentConnector3">
            <a:avLst>
              <a:gd name="adj1" fmla="val 1001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A93B442-F782-4B86-AC4C-EBD22C35E263}"/>
              </a:ext>
            </a:extLst>
          </p:cNvPr>
          <p:cNvCxnSpPr>
            <a:cxnSpLocks/>
          </p:cNvCxnSpPr>
          <p:nvPr/>
        </p:nvCxnSpPr>
        <p:spPr>
          <a:xfrm flipV="1">
            <a:off x="1745673" y="4860062"/>
            <a:ext cx="6431676" cy="691999"/>
          </a:xfrm>
          <a:prstGeom prst="bentConnector3">
            <a:avLst>
              <a:gd name="adj1" fmla="val 997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938BB4E-85B1-4A9B-A0CF-515BCAA73F9C}"/>
              </a:ext>
            </a:extLst>
          </p:cNvPr>
          <p:cNvCxnSpPr>
            <a:cxnSpLocks/>
          </p:cNvCxnSpPr>
          <p:nvPr/>
        </p:nvCxnSpPr>
        <p:spPr>
          <a:xfrm flipV="1">
            <a:off x="2271413" y="4860062"/>
            <a:ext cx="7224040" cy="1037999"/>
          </a:xfrm>
          <a:prstGeom prst="bentConnector3">
            <a:avLst>
              <a:gd name="adj1" fmla="val 10013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2FD94C0-4D40-47B0-83CE-3D76FC1B5C3E}"/>
              </a:ext>
            </a:extLst>
          </p:cNvPr>
          <p:cNvCxnSpPr>
            <a:cxnSpLocks/>
          </p:cNvCxnSpPr>
          <p:nvPr/>
        </p:nvCxnSpPr>
        <p:spPr>
          <a:xfrm flipV="1">
            <a:off x="2271413" y="4905917"/>
            <a:ext cx="8285799" cy="1348270"/>
          </a:xfrm>
          <a:prstGeom prst="bentConnector3">
            <a:avLst>
              <a:gd name="adj1" fmla="val 1000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3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FA18-C933-4709-823E-5EB34CC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34E478-D419-4558-BACB-FCB34BDF22D8}"/>
              </a:ext>
            </a:extLst>
          </p:cNvPr>
          <p:cNvSpPr txBox="1"/>
          <p:nvPr/>
        </p:nvSpPr>
        <p:spPr>
          <a:xfrm>
            <a:off x="680321" y="2341097"/>
            <a:ext cx="497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Import clone from a TV over IP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C530E7-6610-4673-999B-5BA31F02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3429000"/>
            <a:ext cx="7058025" cy="1905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90519C-0D42-45E8-AB6B-CB53BEA3BF12}"/>
              </a:ext>
            </a:extLst>
          </p:cNvPr>
          <p:cNvSpPr/>
          <p:nvPr/>
        </p:nvSpPr>
        <p:spPr>
          <a:xfrm>
            <a:off x="8008022" y="4791456"/>
            <a:ext cx="488613" cy="40339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553A14-EE2E-419C-80CB-24A8BDA592C7}"/>
              </a:ext>
            </a:extLst>
          </p:cNvPr>
          <p:cNvCxnSpPr>
            <a:cxnSpLocks/>
          </p:cNvCxnSpPr>
          <p:nvPr/>
        </p:nvCxnSpPr>
        <p:spPr>
          <a:xfrm>
            <a:off x="8252328" y="3726103"/>
            <a:ext cx="1" cy="9233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437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40B95E-81BC-46D4-B7C2-08CD2DE3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58" y="4967611"/>
            <a:ext cx="7994741" cy="1066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4C8DC8-06F2-431B-A5E2-78910D4F1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958" y="3664653"/>
            <a:ext cx="7936053" cy="896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CFA18-C933-4709-823E-5EB34CC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 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D7BC58-AB0B-4E67-AF56-AE11A5087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772" y="2935467"/>
            <a:ext cx="3844054" cy="3593147"/>
          </a:xfrm>
        </p:spPr>
        <p:txBody>
          <a:bodyPr>
            <a:normAutofit fontScale="92500" lnSpcReduction="10000"/>
          </a:bodyPr>
          <a:lstStyle/>
          <a:p>
            <a:r>
              <a:rPr lang="en-AU" sz="1800" dirty="0"/>
              <a:t>First ZIP the entire clone folder that has been downloaded from a configured TV (process not covered here)</a:t>
            </a:r>
            <a:endParaRPr lang="en-US" sz="1800" dirty="0"/>
          </a:p>
          <a:p>
            <a:r>
              <a:rPr lang="en-US" sz="1800" dirty="0"/>
              <a:t>Select the [Files] tab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Select the [Upload] button and choose the zipped clone folder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New uploaded clone file will be uploaded to CMND and is listed in the Clones List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Clone files can be renamed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E3F01B-A90A-4D46-A3D4-D84E03A03340}"/>
              </a:ext>
            </a:extLst>
          </p:cNvPr>
          <p:cNvSpPr/>
          <p:nvPr/>
        </p:nvSpPr>
        <p:spPr>
          <a:xfrm>
            <a:off x="10377998" y="3550485"/>
            <a:ext cx="488613" cy="40339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DD0561-4F97-4AE0-98E7-0DE90DA5A7B4}"/>
              </a:ext>
            </a:extLst>
          </p:cNvPr>
          <p:cNvSpPr/>
          <p:nvPr/>
        </p:nvSpPr>
        <p:spPr>
          <a:xfrm>
            <a:off x="4290402" y="3928018"/>
            <a:ext cx="579170" cy="21314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A0E9D2-35F3-4424-A9C7-E8FE39BFDE8B}"/>
              </a:ext>
            </a:extLst>
          </p:cNvPr>
          <p:cNvCxnSpPr/>
          <p:nvPr/>
        </p:nvCxnSpPr>
        <p:spPr>
          <a:xfrm flipV="1">
            <a:off x="4371922" y="4391095"/>
            <a:ext cx="0" cy="34094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E8BCAD0-9269-4C69-8586-13798CFDEF27}"/>
              </a:ext>
            </a:extLst>
          </p:cNvPr>
          <p:cNvSpPr/>
          <p:nvPr/>
        </p:nvSpPr>
        <p:spPr>
          <a:xfrm>
            <a:off x="3967162" y="5726234"/>
            <a:ext cx="1343025" cy="36195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0D7A3-5DD3-4AE4-B277-331FD33F6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041" y="2675331"/>
            <a:ext cx="5610225" cy="581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3C85E0-74E1-42F8-B545-3450BCDB244A}"/>
              </a:ext>
            </a:extLst>
          </p:cNvPr>
          <p:cNvSpPr txBox="1"/>
          <p:nvPr/>
        </p:nvSpPr>
        <p:spPr>
          <a:xfrm>
            <a:off x="336157" y="2068886"/>
            <a:ext cx="497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Import clone from USB</a:t>
            </a:r>
          </a:p>
        </p:txBody>
      </p:sp>
    </p:spTree>
    <p:extLst>
      <p:ext uri="{BB962C8B-B14F-4D97-AF65-F5344CB8AC3E}">
        <p14:creationId xmlns:p14="http://schemas.microsoft.com/office/powerpoint/2010/main" val="138989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BA53-B720-494A-958B-9A69E3C6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Goals &amp;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E1229-71E4-4729-B4E7-43549931F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Goals</a:t>
            </a:r>
          </a:p>
          <a:p>
            <a:pPr lvl="1"/>
            <a:r>
              <a:rPr lang="en-AU" dirty="0"/>
              <a:t>Show how to perform a new CMND installation (if CMND server not already supplied</a:t>
            </a:r>
          </a:p>
          <a:p>
            <a:pPr lvl="1"/>
            <a:r>
              <a:rPr lang="en-AU" dirty="0"/>
              <a:t>Show how to connect a Philips hotel TV to CMND over IP</a:t>
            </a:r>
          </a:p>
          <a:p>
            <a:pPr lvl="1"/>
            <a:r>
              <a:rPr lang="en-AU" dirty="0"/>
              <a:t>Give overview of various areas of CMND</a:t>
            </a:r>
          </a:p>
          <a:p>
            <a:pPr marL="457200" lvl="1" indent="0">
              <a:buNone/>
            </a:pPr>
            <a:r>
              <a:rPr lang="en-AU" dirty="0"/>
              <a:t>	</a:t>
            </a:r>
            <a:r>
              <a:rPr lang="en-AU" sz="1600" dirty="0"/>
              <a:t>(more detailed/advanced operations can be found in CMND user guides)</a:t>
            </a:r>
          </a:p>
          <a:p>
            <a:r>
              <a:rPr lang="en-AU" dirty="0"/>
              <a:t>Assumption:</a:t>
            </a:r>
          </a:p>
          <a:p>
            <a:pPr lvl="1"/>
            <a:r>
              <a:rPr lang="en-AU" dirty="0"/>
              <a:t>TVs are xxHFLx014 (signage models not covered here).</a:t>
            </a:r>
          </a:p>
          <a:p>
            <a:pPr lvl="1"/>
            <a:r>
              <a:rPr lang="en-AU" dirty="0"/>
              <a:t>TVs and CMND server are networked and within same subnet</a:t>
            </a:r>
          </a:p>
          <a:p>
            <a:pPr lvl="1"/>
            <a:r>
              <a:rPr lang="en-AU" dirty="0"/>
              <a:t>No PMS integration covered</a:t>
            </a:r>
          </a:p>
          <a:p>
            <a:pPr lvl="1"/>
            <a:r>
              <a:rPr lang="en-AU" dirty="0"/>
              <a:t>CMND v7.x.x is used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6938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471B9-6C07-4554-96A5-6155A9E95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19" y="2448790"/>
            <a:ext cx="10022713" cy="1808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CFA18-C933-4709-823E-5EB34CC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D7BC58-AB0B-4E67-AF56-AE11A5087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0" y="4695824"/>
            <a:ext cx="10749679" cy="174307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AU" dirty="0"/>
              <a:t>Clone files that are uploaded are divided into several parts, including:</a:t>
            </a:r>
          </a:p>
          <a:p>
            <a:r>
              <a:rPr lang="en-AU" dirty="0"/>
              <a:t>Setting Package</a:t>
            </a:r>
          </a:p>
          <a:p>
            <a:r>
              <a:rPr lang="en-AU" dirty="0"/>
              <a:t>Channel Package</a:t>
            </a:r>
          </a:p>
          <a:p>
            <a:r>
              <a:rPr lang="en-AU" dirty="0"/>
              <a:t>App Package</a:t>
            </a:r>
          </a:p>
          <a:p>
            <a:r>
              <a:rPr lang="en-AU" dirty="0"/>
              <a:t>Content</a:t>
            </a:r>
            <a:endParaRPr lang="en-US" dirty="0"/>
          </a:p>
          <a:p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D961F6-486F-4DC9-90CE-316DFF3DD34C}"/>
              </a:ext>
            </a:extLst>
          </p:cNvPr>
          <p:cNvCxnSpPr/>
          <p:nvPr/>
        </p:nvCxnSpPr>
        <p:spPr>
          <a:xfrm>
            <a:off x="4206215" y="3271837"/>
            <a:ext cx="0" cy="4095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72864B-5A7D-428E-BD51-7AEC0CDE4183}"/>
              </a:ext>
            </a:extLst>
          </p:cNvPr>
          <p:cNvCxnSpPr/>
          <p:nvPr/>
        </p:nvCxnSpPr>
        <p:spPr>
          <a:xfrm>
            <a:off x="5883976" y="3290577"/>
            <a:ext cx="0" cy="4095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6D23FE-38E0-4A33-90FA-6A4FC6BD1733}"/>
              </a:ext>
            </a:extLst>
          </p:cNvPr>
          <p:cNvCxnSpPr/>
          <p:nvPr/>
        </p:nvCxnSpPr>
        <p:spPr>
          <a:xfrm>
            <a:off x="7312231" y="3290455"/>
            <a:ext cx="0" cy="4095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43967F-AB5C-4A13-8FEB-C2303C6130F0}"/>
              </a:ext>
            </a:extLst>
          </p:cNvPr>
          <p:cNvCxnSpPr>
            <a:cxnSpLocks/>
          </p:cNvCxnSpPr>
          <p:nvPr/>
        </p:nvCxnSpPr>
        <p:spPr>
          <a:xfrm>
            <a:off x="8837839" y="3309195"/>
            <a:ext cx="0" cy="3908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762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36603D-B98F-4064-9CA5-1A1AFF594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51" y="3442996"/>
            <a:ext cx="6504974" cy="3144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FA9896-A477-4011-B913-10DBDE715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81" y="2128080"/>
            <a:ext cx="6115730" cy="1103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CFA18-C933-4709-823E-5EB34CC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- Upload and modify a clone 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D7BC58-AB0B-4E67-AF56-AE11A5087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505456"/>
            <a:ext cx="4700058" cy="35993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sz="2000" dirty="0"/>
              <a:t>To edit settings of a clone:</a:t>
            </a:r>
            <a:endParaRPr lang="en-US" sz="2000" dirty="0">
              <a:solidFill>
                <a:srgbClr val="FFFF00"/>
              </a:solidFill>
            </a:endParaRPr>
          </a:p>
          <a:p>
            <a:r>
              <a:rPr lang="en-AU" sz="2000" dirty="0"/>
              <a:t>Select the Settings icon in the clone list</a:t>
            </a:r>
            <a:br>
              <a:rPr lang="en-AU" sz="2000" dirty="0"/>
            </a:br>
            <a:endParaRPr lang="en-AU" sz="2000" dirty="0"/>
          </a:p>
          <a:p>
            <a:pPr marL="0" indent="0">
              <a:buNone/>
            </a:pPr>
            <a:r>
              <a:rPr lang="en-AU" sz="2000" dirty="0"/>
              <a:t>The settings are grouped in the same way you would find them in the Pro Menu on the TV</a:t>
            </a:r>
            <a:br>
              <a:rPr lang="en-AU" sz="2000" dirty="0"/>
            </a:br>
            <a:endParaRPr lang="en-AU" sz="2000" dirty="0"/>
          </a:p>
          <a:p>
            <a:pPr marL="0" indent="0">
              <a:buNone/>
            </a:pPr>
            <a:r>
              <a:rPr lang="en-AU" sz="2000" dirty="0"/>
              <a:t>Any changes made will be automatically saved</a:t>
            </a:r>
            <a:br>
              <a:rPr lang="en-AU" sz="2000" dirty="0"/>
            </a:br>
            <a:endParaRPr lang="en-AU" sz="2000" dirty="0"/>
          </a:p>
          <a:p>
            <a:pPr marL="0" indent="0">
              <a:buNone/>
            </a:pPr>
            <a:r>
              <a:rPr lang="en-AU" sz="2000" dirty="0"/>
              <a:t>The name of the settings file you are editing is printed at the top of the page.</a:t>
            </a:r>
          </a:p>
          <a:p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233A40-29BF-4FEB-A54C-50F5C62DAF0F}"/>
              </a:ext>
            </a:extLst>
          </p:cNvPr>
          <p:cNvCxnSpPr/>
          <p:nvPr/>
        </p:nvCxnSpPr>
        <p:spPr>
          <a:xfrm>
            <a:off x="7387300" y="2679695"/>
            <a:ext cx="0" cy="3825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D0EC61-5072-4820-B045-6B1D1E6CF7E8}"/>
              </a:ext>
            </a:extLst>
          </p:cNvPr>
          <p:cNvSpPr/>
          <p:nvPr/>
        </p:nvSpPr>
        <p:spPr>
          <a:xfrm>
            <a:off x="10757630" y="3739031"/>
            <a:ext cx="1234595" cy="2332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413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FFB7A9-17B3-4858-B199-470DD2AE2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9" y="2333354"/>
            <a:ext cx="10294182" cy="1818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627" y="4310743"/>
            <a:ext cx="10796331" cy="22580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/>
              <a:t>Settings Packages</a:t>
            </a:r>
            <a:br>
              <a:rPr lang="en-AU" dirty="0"/>
            </a:br>
            <a:endParaRPr lang="en-AU" dirty="0"/>
          </a:p>
          <a:p>
            <a:r>
              <a:rPr lang="en-AU" dirty="0"/>
              <a:t>You can also view all settings packages that have been created when uploading a new clone</a:t>
            </a:r>
          </a:p>
          <a:p>
            <a:r>
              <a:rPr lang="en-AU" dirty="0"/>
              <a:t>Go to Settings tab</a:t>
            </a:r>
          </a:p>
          <a:p>
            <a:r>
              <a:rPr lang="en-AU" dirty="0"/>
              <a:t>To edit a settings package, select the Settings icon</a:t>
            </a:r>
          </a:p>
          <a:p>
            <a:r>
              <a:rPr lang="en-AU" dirty="0"/>
              <a:t>Can also rename a package from here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F03A9C-1B59-4794-9822-8E02348E01CB}"/>
              </a:ext>
            </a:extLst>
          </p:cNvPr>
          <p:cNvSpPr/>
          <p:nvPr/>
        </p:nvSpPr>
        <p:spPr>
          <a:xfrm>
            <a:off x="1844793" y="2730796"/>
            <a:ext cx="957784" cy="42804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8429E2C-225A-43AB-AFA0-A0520D57E2DB}"/>
              </a:ext>
            </a:extLst>
          </p:cNvPr>
          <p:cNvSpPr/>
          <p:nvPr/>
        </p:nvSpPr>
        <p:spPr>
          <a:xfrm>
            <a:off x="8663473" y="2333354"/>
            <a:ext cx="723900" cy="2762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B6FFAA-11D3-4504-8B3C-8985B367D6F0}"/>
              </a:ext>
            </a:extLst>
          </p:cNvPr>
          <p:cNvCxnSpPr>
            <a:cxnSpLocks/>
          </p:cNvCxnSpPr>
          <p:nvPr/>
        </p:nvCxnSpPr>
        <p:spPr>
          <a:xfrm>
            <a:off x="8299580" y="3557508"/>
            <a:ext cx="363893" cy="26592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66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3AE82-3612-4AF8-9651-4657C5A3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42" y="2262033"/>
            <a:ext cx="7303780" cy="1166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CD8E3-79FA-458F-8FE9-AAE84936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46292-B66A-4113-850B-7A40895B1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01021" cy="35993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AU" dirty="0"/>
              <a:t>To assign a new Settings package to a clone</a:t>
            </a:r>
          </a:p>
          <a:p>
            <a:r>
              <a:rPr lang="en-US" dirty="0"/>
              <a:t>Select the checkbox next to the clone</a:t>
            </a:r>
          </a:p>
          <a:p>
            <a:r>
              <a:rPr lang="en-US" dirty="0"/>
              <a:t>Select “Assign” button, then Settings</a:t>
            </a:r>
          </a:p>
          <a:p>
            <a:r>
              <a:rPr lang="en-US" dirty="0"/>
              <a:t>Choose the desired settings package from the popup list</a:t>
            </a:r>
          </a:p>
          <a:p>
            <a:r>
              <a:rPr lang="en-US" dirty="0"/>
              <a:t>Packages can only be assigned to a clone file which is based on the same platform the original package was created from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37093-B5CF-4C8D-B56A-4F407DE0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076" y="3024979"/>
            <a:ext cx="3442573" cy="3747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729EA-937A-49B8-9291-9BDF8C1A8CC8}"/>
              </a:ext>
            </a:extLst>
          </p:cNvPr>
          <p:cNvSpPr/>
          <p:nvPr/>
        </p:nvSpPr>
        <p:spPr>
          <a:xfrm>
            <a:off x="4781342" y="3142289"/>
            <a:ext cx="280890" cy="2657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302EAB-6F6F-48F7-8868-50A9B87EF757}"/>
              </a:ext>
            </a:extLst>
          </p:cNvPr>
          <p:cNvSpPr/>
          <p:nvPr/>
        </p:nvSpPr>
        <p:spPr>
          <a:xfrm>
            <a:off x="5260091" y="2773889"/>
            <a:ext cx="839023" cy="30893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F39A9F-7ACE-4771-AB27-2331DA87BFF1}"/>
              </a:ext>
            </a:extLst>
          </p:cNvPr>
          <p:cNvCxnSpPr>
            <a:cxnSpLocks/>
          </p:cNvCxnSpPr>
          <p:nvPr/>
        </p:nvCxnSpPr>
        <p:spPr>
          <a:xfrm flipV="1">
            <a:off x="5130323" y="3142289"/>
            <a:ext cx="444571" cy="2105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8553C7-6813-4502-BDCD-73262A7259EF}"/>
              </a:ext>
            </a:extLst>
          </p:cNvPr>
          <p:cNvCxnSpPr>
            <a:cxnSpLocks/>
          </p:cNvCxnSpPr>
          <p:nvPr/>
        </p:nvCxnSpPr>
        <p:spPr>
          <a:xfrm>
            <a:off x="6230983" y="2928355"/>
            <a:ext cx="1548087" cy="47967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6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166B-3956-41EE-88D5-9EA1A751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- Upload and modify a clone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0B2C2-E5DB-4424-A6D4-F6F0CDBE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181" y="2128080"/>
            <a:ext cx="6115730" cy="110323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3815A08-B6CC-4A49-AA8D-B7B38A3B38C5}"/>
              </a:ext>
            </a:extLst>
          </p:cNvPr>
          <p:cNvSpPr txBox="1">
            <a:spLocks/>
          </p:cNvSpPr>
          <p:nvPr/>
        </p:nvSpPr>
        <p:spPr>
          <a:xfrm>
            <a:off x="139536" y="2505456"/>
            <a:ext cx="5111733" cy="35993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000" dirty="0"/>
              <a:t>To edit channels of a clone:</a:t>
            </a:r>
            <a:endParaRPr lang="en-US" sz="2000" dirty="0">
              <a:solidFill>
                <a:srgbClr val="FFFF00"/>
              </a:solidFill>
            </a:endParaRPr>
          </a:p>
          <a:p>
            <a:r>
              <a:rPr lang="en-AU" sz="2000" dirty="0"/>
              <a:t>Select the Channels icon in the clone list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Reorder/renumber Channel No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Rename Channel name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Mute video or hide a channel from the TV list entirely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Delete channels</a:t>
            </a:r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66F38-3BAE-48D6-A6DB-CCCBB19A6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51" y="3334156"/>
            <a:ext cx="6512763" cy="33793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0BA3CF-E2C1-4B6C-B965-3F10DE25EE5E}"/>
              </a:ext>
            </a:extLst>
          </p:cNvPr>
          <p:cNvCxnSpPr/>
          <p:nvPr/>
        </p:nvCxnSpPr>
        <p:spPr>
          <a:xfrm>
            <a:off x="8713709" y="2505456"/>
            <a:ext cx="0" cy="3825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917CAE-3CBD-45AE-B9F1-5CE656DB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77" y="2313476"/>
            <a:ext cx="5637228" cy="2231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CFA18-C933-4709-823E-5EB34CC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D7BC58-AB0B-4E67-AF56-AE11A5087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591" y="3429000"/>
            <a:ext cx="4628797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more detailed channel edits:</a:t>
            </a:r>
          </a:p>
          <a:p>
            <a:r>
              <a:rPr lang="en-US" sz="2000" dirty="0"/>
              <a:t>Edit an existing channel’s settings</a:t>
            </a:r>
          </a:p>
          <a:p>
            <a:r>
              <a:rPr lang="en-US" sz="2000" dirty="0"/>
              <a:t>Manually add a new channel (IP/RF/Media/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8DD507-7331-4F3D-887E-860ED0DAFF96}"/>
              </a:ext>
            </a:extLst>
          </p:cNvPr>
          <p:cNvSpPr/>
          <p:nvPr/>
        </p:nvSpPr>
        <p:spPr>
          <a:xfrm>
            <a:off x="10182369" y="3120037"/>
            <a:ext cx="280890" cy="2657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6B1C14-3C0B-41AC-A358-0B7535B58703}"/>
              </a:ext>
            </a:extLst>
          </p:cNvPr>
          <p:cNvCxnSpPr>
            <a:cxnSpLocks/>
          </p:cNvCxnSpPr>
          <p:nvPr/>
        </p:nvCxnSpPr>
        <p:spPr>
          <a:xfrm flipH="1">
            <a:off x="8446344" y="3252905"/>
            <a:ext cx="1576565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A2EBFE-080C-47CB-AC06-13023625E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52" y="4231064"/>
            <a:ext cx="5795704" cy="250577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C6648C-B566-4BF9-8618-52E3E0853E8A}"/>
              </a:ext>
            </a:extLst>
          </p:cNvPr>
          <p:cNvCxnSpPr>
            <a:cxnSpLocks/>
          </p:cNvCxnSpPr>
          <p:nvPr/>
        </p:nvCxnSpPr>
        <p:spPr>
          <a:xfrm>
            <a:off x="6913984" y="4864870"/>
            <a:ext cx="2320642" cy="3637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B56310F-8550-40C7-81DF-F3F9C22FCA86}"/>
              </a:ext>
            </a:extLst>
          </p:cNvPr>
          <p:cNvSpPr/>
          <p:nvPr/>
        </p:nvSpPr>
        <p:spPr>
          <a:xfrm>
            <a:off x="6253652" y="4705906"/>
            <a:ext cx="527604" cy="31792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1790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3E1947-7E12-42AE-B8FA-30F2F7F6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93" y="2166257"/>
            <a:ext cx="7987976" cy="2076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627" y="4310743"/>
            <a:ext cx="10796331" cy="22580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/>
              <a:t>Channels Packages</a:t>
            </a:r>
            <a:br>
              <a:rPr lang="en-AU" dirty="0"/>
            </a:br>
            <a:endParaRPr lang="en-AU" dirty="0"/>
          </a:p>
          <a:p>
            <a:r>
              <a:rPr lang="en-AU" dirty="0"/>
              <a:t>You can also view all channel packages that have been created when uploading a new clone</a:t>
            </a:r>
          </a:p>
          <a:p>
            <a:r>
              <a:rPr lang="en-AU" dirty="0"/>
              <a:t>Go to Channels tab</a:t>
            </a:r>
          </a:p>
          <a:p>
            <a:r>
              <a:rPr lang="en-AU" dirty="0"/>
              <a:t>To edit a channels package, select the Channels icon</a:t>
            </a:r>
          </a:p>
          <a:p>
            <a:r>
              <a:rPr lang="en-AU" dirty="0"/>
              <a:t>Can also rename a package from here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F03A9C-1B59-4794-9822-8E02348E01CB}"/>
              </a:ext>
            </a:extLst>
          </p:cNvPr>
          <p:cNvSpPr/>
          <p:nvPr/>
        </p:nvSpPr>
        <p:spPr>
          <a:xfrm>
            <a:off x="3180264" y="2588611"/>
            <a:ext cx="797969" cy="32256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8429E2C-225A-43AB-AFA0-A0520D57E2DB}"/>
              </a:ext>
            </a:extLst>
          </p:cNvPr>
          <p:cNvSpPr/>
          <p:nvPr/>
        </p:nvSpPr>
        <p:spPr>
          <a:xfrm>
            <a:off x="7575680" y="2195241"/>
            <a:ext cx="723900" cy="2762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B6FFAA-11D3-4504-8B3C-8985B367D6F0}"/>
              </a:ext>
            </a:extLst>
          </p:cNvPr>
          <p:cNvCxnSpPr>
            <a:cxnSpLocks/>
          </p:cNvCxnSpPr>
          <p:nvPr/>
        </p:nvCxnSpPr>
        <p:spPr>
          <a:xfrm>
            <a:off x="7755683" y="3163078"/>
            <a:ext cx="363893" cy="26592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46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A2FC5C5-B287-4157-9AD3-D914FF72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42" y="2262033"/>
            <a:ext cx="7303780" cy="1166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504759"/>
            <a:ext cx="4264903" cy="36000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To assign a channel package to a clone:</a:t>
            </a:r>
          </a:p>
          <a:p>
            <a:r>
              <a:rPr lang="en-US" sz="2200" dirty="0"/>
              <a:t>Select the checkbox next to the clone</a:t>
            </a:r>
          </a:p>
          <a:p>
            <a:r>
              <a:rPr lang="en-US" sz="2200" dirty="0"/>
              <a:t>Select “Assign”, then Channels</a:t>
            </a:r>
          </a:p>
          <a:p>
            <a:r>
              <a:rPr lang="en-US" sz="2200" dirty="0"/>
              <a:t>Choose the desired channel package from the popup list</a:t>
            </a:r>
          </a:p>
          <a:p>
            <a:r>
              <a:rPr lang="en-US" sz="2200" dirty="0"/>
              <a:t>Packages can only be assigned to a clone file which is based on the same platform the original package was created from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C0393-8686-4C06-8C6B-6043506F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077" y="3429000"/>
            <a:ext cx="4886131" cy="29941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0A46105-3843-4B4F-AA63-74037FABE2A4}"/>
              </a:ext>
            </a:extLst>
          </p:cNvPr>
          <p:cNvSpPr/>
          <p:nvPr/>
        </p:nvSpPr>
        <p:spPr>
          <a:xfrm>
            <a:off x="4777291" y="3124669"/>
            <a:ext cx="280890" cy="2657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82F5A6-6DE3-4991-8533-D9C886A0DE30}"/>
              </a:ext>
            </a:extLst>
          </p:cNvPr>
          <p:cNvSpPr/>
          <p:nvPr/>
        </p:nvSpPr>
        <p:spPr>
          <a:xfrm>
            <a:off x="5303431" y="2717661"/>
            <a:ext cx="759204" cy="30292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8425F0-D079-4EB6-B59F-89195EF2EABC}"/>
              </a:ext>
            </a:extLst>
          </p:cNvPr>
          <p:cNvCxnSpPr>
            <a:cxnSpLocks/>
          </p:cNvCxnSpPr>
          <p:nvPr/>
        </p:nvCxnSpPr>
        <p:spPr>
          <a:xfrm flipV="1">
            <a:off x="5080265" y="3001133"/>
            <a:ext cx="307024" cy="1523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33DB4B-532C-430A-B3FA-27D625044C27}"/>
              </a:ext>
            </a:extLst>
          </p:cNvPr>
          <p:cNvCxnSpPr>
            <a:cxnSpLocks/>
          </p:cNvCxnSpPr>
          <p:nvPr/>
        </p:nvCxnSpPr>
        <p:spPr>
          <a:xfrm>
            <a:off x="6096000" y="3001133"/>
            <a:ext cx="2009775" cy="10701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A8A0B-7661-4B06-A709-93AE683C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181" y="2128080"/>
            <a:ext cx="6115730" cy="11032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A669ED-92AB-4F52-86AA-EFB834201EBD}"/>
              </a:ext>
            </a:extLst>
          </p:cNvPr>
          <p:cNvCxnSpPr/>
          <p:nvPr/>
        </p:nvCxnSpPr>
        <p:spPr>
          <a:xfrm>
            <a:off x="9377604" y="2679695"/>
            <a:ext cx="0" cy="3825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4C9070F-CD63-4D63-8114-7FD965A20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835" y="3429000"/>
            <a:ext cx="6832076" cy="2889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F8DAEF-6B73-49FF-A253-CEA26DC2DE37}"/>
              </a:ext>
            </a:extLst>
          </p:cNvPr>
          <p:cNvSpPr/>
          <p:nvPr/>
        </p:nvSpPr>
        <p:spPr>
          <a:xfrm>
            <a:off x="482930" y="2402856"/>
            <a:ext cx="4195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To edit apps of a clone: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AU" dirty="0"/>
              <a:t>Select the Apps icon in the clone list</a:t>
            </a:r>
          </a:p>
        </p:txBody>
      </p:sp>
    </p:spTree>
    <p:extLst>
      <p:ext uri="{BB962C8B-B14F-4D97-AF65-F5344CB8AC3E}">
        <p14:creationId xmlns:p14="http://schemas.microsoft.com/office/powerpoint/2010/main" val="6510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2"/>
            <a:ext cx="4675450" cy="391589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AU" dirty="0"/>
              <a:t>Custom apps or apps downloaded from </a:t>
            </a:r>
            <a:r>
              <a:rPr lang="en-AU" dirty="0" err="1"/>
              <a:t>apk</a:t>
            </a:r>
            <a:r>
              <a:rPr lang="en-AU" dirty="0"/>
              <a:t> mirror sites (apkpure.com, apkmirror.com, etc) can be can be uploaded using CMND</a:t>
            </a:r>
          </a:p>
          <a:p>
            <a:pPr>
              <a:lnSpc>
                <a:spcPct val="120000"/>
              </a:lnSpc>
            </a:pPr>
            <a:r>
              <a:rPr lang="en-AU" dirty="0"/>
              <a:t>Select “Add Apps” to browse your system for the downloaded </a:t>
            </a:r>
            <a:r>
              <a:rPr lang="en-AU" dirty="0" err="1"/>
              <a:t>apk</a:t>
            </a:r>
            <a:r>
              <a:rPr lang="en-AU" dirty="0"/>
              <a:t> and add it to the app package</a:t>
            </a:r>
          </a:p>
          <a:p>
            <a:pPr>
              <a:lnSpc>
                <a:spcPct val="120000"/>
              </a:lnSpc>
            </a:pPr>
            <a:r>
              <a:rPr lang="en-AU" dirty="0"/>
              <a:t>Left click </a:t>
            </a:r>
            <a:r>
              <a:rPr lang="en-AU" dirty="0" err="1"/>
              <a:t>AppNo</a:t>
            </a:r>
            <a:r>
              <a:rPr lang="en-AU" dirty="0"/>
              <a:t> to edit and modify the order Apps will be listed on the TV</a:t>
            </a:r>
          </a:p>
          <a:p>
            <a:pPr>
              <a:lnSpc>
                <a:spcPct val="120000"/>
              </a:lnSpc>
            </a:pPr>
            <a:r>
              <a:rPr lang="en-AU" dirty="0"/>
              <a:t>Select “Hide” checkbox to install apps but make them invisible to guests</a:t>
            </a:r>
          </a:p>
          <a:p>
            <a:pPr>
              <a:lnSpc>
                <a:spcPct val="120000"/>
              </a:lnSpc>
            </a:pPr>
            <a:r>
              <a:rPr lang="en-AU" dirty="0"/>
              <a:t>Play Store apps can also be installed on x014 platform TVs (process not covered here)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E2B99-FDE2-47C9-B81A-12E909503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51" y="2208093"/>
            <a:ext cx="6410131" cy="1313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F0165-6776-4830-A7F9-4540AB8CB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932" y="3782202"/>
            <a:ext cx="4675450" cy="83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2A0074-3384-4C3F-AFBD-F16BB3413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250" y="4961115"/>
            <a:ext cx="6410132" cy="12916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0A84C8F-8BD2-470A-A4F7-BF6C39DB34BC}"/>
              </a:ext>
            </a:extLst>
          </p:cNvPr>
          <p:cNvSpPr/>
          <p:nvPr/>
        </p:nvSpPr>
        <p:spPr>
          <a:xfrm>
            <a:off x="6568303" y="2613378"/>
            <a:ext cx="905517" cy="391079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2EDFD4-7E85-427D-9BF1-1F50F7CD4FC5}"/>
              </a:ext>
            </a:extLst>
          </p:cNvPr>
          <p:cNvCxnSpPr>
            <a:cxnSpLocks/>
          </p:cNvCxnSpPr>
          <p:nvPr/>
        </p:nvCxnSpPr>
        <p:spPr>
          <a:xfrm>
            <a:off x="7380514" y="3023594"/>
            <a:ext cx="681135" cy="87168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79D42B-9619-4B66-88C3-6B386E5A132E}"/>
              </a:ext>
            </a:extLst>
          </p:cNvPr>
          <p:cNvCxnSpPr>
            <a:cxnSpLocks/>
          </p:cNvCxnSpPr>
          <p:nvPr/>
        </p:nvCxnSpPr>
        <p:spPr>
          <a:xfrm flipH="1">
            <a:off x="7473820" y="4525274"/>
            <a:ext cx="537361" cy="12503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3DC1B-3126-4089-A51B-00D95A2F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Training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D476E-FCE1-48A5-9325-CFF6693C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988626"/>
            <a:ext cx="9613861" cy="3599316"/>
          </a:xfrm>
        </p:spPr>
        <p:txBody>
          <a:bodyPr>
            <a:normAutofit/>
          </a:bodyPr>
          <a:lstStyle/>
          <a:p>
            <a:r>
              <a:rPr lang="en-AU" dirty="0"/>
              <a:t>Preparation: Download the latest SW version (if required)</a:t>
            </a:r>
          </a:p>
          <a:p>
            <a:r>
              <a:rPr lang="en-AU" dirty="0"/>
              <a:t>Installing CMND (if required)</a:t>
            </a:r>
          </a:p>
          <a:p>
            <a:r>
              <a:rPr lang="en-AU" dirty="0"/>
              <a:t>Using CMND</a:t>
            </a:r>
          </a:p>
          <a:p>
            <a:pPr marL="0" indent="0">
              <a:buNone/>
            </a:pPr>
            <a:r>
              <a:rPr lang="en-AU" dirty="0"/>
              <a:t>	- Connect TV to CMND over IP</a:t>
            </a:r>
          </a:p>
          <a:p>
            <a:pPr marL="0" indent="0">
              <a:buNone/>
            </a:pPr>
            <a:r>
              <a:rPr lang="en-AU" dirty="0"/>
              <a:t>	- Upload and modify a clone file, including</a:t>
            </a:r>
          </a:p>
          <a:p>
            <a:pPr lvl="3"/>
            <a:r>
              <a:rPr lang="en-AU" dirty="0"/>
              <a:t>Editing settings</a:t>
            </a:r>
          </a:p>
          <a:p>
            <a:pPr lvl="3"/>
            <a:r>
              <a:rPr lang="en-AU" dirty="0"/>
              <a:t>Assigning channel packages</a:t>
            </a:r>
          </a:p>
          <a:p>
            <a:pPr lvl="3"/>
            <a:r>
              <a:rPr lang="en-AU" dirty="0"/>
              <a:t>Assigning content</a:t>
            </a:r>
          </a:p>
          <a:p>
            <a:pPr marL="0" indent="0">
              <a:buNone/>
            </a:pPr>
            <a:r>
              <a:rPr lang="en-AU" dirty="0"/>
              <a:t>	- Push out a clone file to TVs</a:t>
            </a:r>
          </a:p>
        </p:txBody>
      </p:sp>
    </p:spTree>
    <p:extLst>
      <p:ext uri="{BB962C8B-B14F-4D97-AF65-F5344CB8AC3E}">
        <p14:creationId xmlns:p14="http://schemas.microsoft.com/office/powerpoint/2010/main" val="389656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D15E07-D6A2-42F5-88B6-3BBAA26D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42" y="2262033"/>
            <a:ext cx="7303780" cy="1166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660551-AA80-4566-95F3-453995C4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69BD040-B659-4CDE-8849-B85E8606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04759"/>
            <a:ext cx="4264903" cy="36000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To assign an app package to a clone:</a:t>
            </a:r>
          </a:p>
          <a:p>
            <a:r>
              <a:rPr lang="en-US" sz="2200" dirty="0"/>
              <a:t>Select the checkbox next to the clone</a:t>
            </a:r>
          </a:p>
          <a:p>
            <a:r>
              <a:rPr lang="en-US" sz="2200" dirty="0"/>
              <a:t>Select “Assign”, then Apps</a:t>
            </a:r>
          </a:p>
          <a:p>
            <a:r>
              <a:rPr lang="en-US" sz="2200" dirty="0"/>
              <a:t>Choose the desired app package from the popup list</a:t>
            </a:r>
          </a:p>
          <a:p>
            <a:r>
              <a:rPr lang="en-US" sz="2200" dirty="0"/>
              <a:t>Packages can only be assigned to a clone file which is based on the same platform the original package was created from</a:t>
            </a:r>
          </a:p>
          <a:p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82E12ED-8A74-4F71-8491-7B5D2E7E2B9A}"/>
              </a:ext>
            </a:extLst>
          </p:cNvPr>
          <p:cNvSpPr/>
          <p:nvPr/>
        </p:nvSpPr>
        <p:spPr>
          <a:xfrm>
            <a:off x="4768992" y="3123763"/>
            <a:ext cx="280890" cy="2657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45CEF29-96FB-4E38-9841-97DC4917532B}"/>
              </a:ext>
            </a:extLst>
          </p:cNvPr>
          <p:cNvSpPr/>
          <p:nvPr/>
        </p:nvSpPr>
        <p:spPr>
          <a:xfrm>
            <a:off x="5310977" y="2767546"/>
            <a:ext cx="785023" cy="34281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4E30846-7F9E-41CE-8EBE-6DA831A0E6C2}"/>
              </a:ext>
            </a:extLst>
          </p:cNvPr>
          <p:cNvCxnSpPr>
            <a:cxnSpLocks/>
          </p:cNvCxnSpPr>
          <p:nvPr/>
        </p:nvCxnSpPr>
        <p:spPr>
          <a:xfrm flipV="1">
            <a:off x="5092339" y="3053202"/>
            <a:ext cx="258657" cy="14112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20AD45-91FE-468D-8625-AC902328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40" y="3367841"/>
            <a:ext cx="5610225" cy="3171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58D95D-DA6A-41D5-AE92-388D0DC76F54}"/>
              </a:ext>
            </a:extLst>
          </p:cNvPr>
          <p:cNvCxnSpPr>
            <a:cxnSpLocks/>
          </p:cNvCxnSpPr>
          <p:nvPr/>
        </p:nvCxnSpPr>
        <p:spPr>
          <a:xfrm>
            <a:off x="6096000" y="3110358"/>
            <a:ext cx="2045401" cy="87955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50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1D4D7-A945-4EBF-9A65-3AE679D8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66" y="2071688"/>
            <a:ext cx="6881584" cy="15740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B8AA2C-3950-4CE9-9122-F564F7CE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98C27-FC93-4469-A517-93A4B0109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610" y="2802435"/>
            <a:ext cx="4377454" cy="3599316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Content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Content is created in the Create area</a:t>
            </a:r>
          </a:p>
          <a:p>
            <a:r>
              <a:rPr lang="en-AU" dirty="0"/>
              <a:t>Select Create to view the collection of “websites’ in CMND</a:t>
            </a:r>
          </a:p>
          <a:p>
            <a:endParaRPr lang="en-A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F91887-37E0-4A6D-A248-84BC2257A079}"/>
              </a:ext>
            </a:extLst>
          </p:cNvPr>
          <p:cNvSpPr/>
          <p:nvPr/>
        </p:nvSpPr>
        <p:spPr>
          <a:xfrm>
            <a:off x="10077202" y="2039540"/>
            <a:ext cx="615079" cy="3524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DD871E-078F-4026-8C4C-327F47B9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64" y="2921330"/>
            <a:ext cx="7483510" cy="37221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8112C7-373B-4C51-AFA1-76C7874F61FE}"/>
              </a:ext>
            </a:extLst>
          </p:cNvPr>
          <p:cNvCxnSpPr>
            <a:cxnSpLocks/>
          </p:cNvCxnSpPr>
          <p:nvPr/>
        </p:nvCxnSpPr>
        <p:spPr>
          <a:xfrm flipH="1">
            <a:off x="8378456" y="2363531"/>
            <a:ext cx="1698746" cy="7730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32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6B80BF-68AD-4316-9B39-CDFB4749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214" y="2191445"/>
            <a:ext cx="6863779" cy="34139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7E419-1CD6-4924-A6A6-DA2B8871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54F8E-9179-44BF-A356-C41060DB5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098748"/>
            <a:ext cx="4053604" cy="3599316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en-AU" dirty="0"/>
              <a:t>To add a website to the list:</a:t>
            </a: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AU" dirty="0"/>
              <a:t>“Create new content”</a:t>
            </a: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AU" dirty="0"/>
              <a:t>“Import website”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en-AU" sz="1600" dirty="0"/>
              <a:t>From an existing clone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en-AU" sz="1600" dirty="0"/>
              <a:t>Content in clone folder (</a:t>
            </a:r>
            <a:r>
              <a:rPr lang="en-AU" sz="1600" dirty="0" err="1"/>
              <a:t>SmartInfoBrowser</a:t>
            </a:r>
            <a:r>
              <a:rPr lang="en-AU" sz="1600" dirty="0"/>
              <a:t>) must be zipped before importing</a:t>
            </a:r>
          </a:p>
          <a:p>
            <a:endParaRPr lang="en-AU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4F9E36-FEB8-44FE-8310-4D7ADBA86525}"/>
              </a:ext>
            </a:extLst>
          </p:cNvPr>
          <p:cNvSpPr/>
          <p:nvPr/>
        </p:nvSpPr>
        <p:spPr>
          <a:xfrm>
            <a:off x="5342411" y="2355011"/>
            <a:ext cx="923925" cy="323849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9B3329-68CA-4F89-AA0B-96DDFAC9EFE8}"/>
              </a:ext>
            </a:extLst>
          </p:cNvPr>
          <p:cNvCxnSpPr>
            <a:cxnSpLocks/>
          </p:cNvCxnSpPr>
          <p:nvPr/>
        </p:nvCxnSpPr>
        <p:spPr>
          <a:xfrm flipV="1">
            <a:off x="4381500" y="2606202"/>
            <a:ext cx="960911" cy="2512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5C79C9C-04ED-42DA-A9D2-6C6D7D9A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0" y="4992701"/>
            <a:ext cx="3905248" cy="154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5F7D9F-4933-4888-BAAA-7B312F17E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165" y="5764737"/>
            <a:ext cx="5857875" cy="361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45BDB90-F976-4BBE-BAC4-843EA738E738}"/>
              </a:ext>
            </a:extLst>
          </p:cNvPr>
          <p:cNvSpPr/>
          <p:nvPr/>
        </p:nvSpPr>
        <p:spPr>
          <a:xfrm>
            <a:off x="6849591" y="2355011"/>
            <a:ext cx="923925" cy="323849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81E012-97A2-4A08-9E5B-8718EE153D96}"/>
              </a:ext>
            </a:extLst>
          </p:cNvPr>
          <p:cNvCxnSpPr>
            <a:cxnSpLocks/>
          </p:cNvCxnSpPr>
          <p:nvPr/>
        </p:nvCxnSpPr>
        <p:spPr>
          <a:xfrm>
            <a:off x="3961162" y="6020123"/>
            <a:ext cx="1801586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0F7842-F65A-4928-83F5-AC8DD0CDFE42}"/>
              </a:ext>
            </a:extLst>
          </p:cNvPr>
          <p:cNvCxnSpPr>
            <a:cxnSpLocks/>
          </p:cNvCxnSpPr>
          <p:nvPr/>
        </p:nvCxnSpPr>
        <p:spPr>
          <a:xfrm flipV="1">
            <a:off x="7311553" y="2731851"/>
            <a:ext cx="0" cy="29662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734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80DF2-6E75-4586-841B-9CF36BEC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508" y="2604901"/>
            <a:ext cx="4572000" cy="3400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B8AA2C-3950-4CE9-9122-F564F7CE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98C27-FC93-4469-A517-93A4B0109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540" y="2214129"/>
            <a:ext cx="5150077" cy="3648075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Hover mouse over a website in the list for actions: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sz="1800" dirty="0"/>
              <a:t>Edit website</a:t>
            </a:r>
          </a:p>
          <a:p>
            <a:r>
              <a:rPr lang="en-AU" sz="1800" dirty="0"/>
              <a:t>Export website (as zip)</a:t>
            </a:r>
          </a:p>
          <a:p>
            <a:r>
              <a:rPr lang="en-AU" sz="1800" dirty="0"/>
              <a:t>Preview website</a:t>
            </a:r>
          </a:p>
          <a:p>
            <a:r>
              <a:rPr lang="en-AU" sz="1800" dirty="0"/>
              <a:t>Clone website and open in editor</a:t>
            </a:r>
          </a:p>
          <a:p>
            <a:r>
              <a:rPr lang="en-AU" sz="1800" dirty="0"/>
              <a:t>Delete website</a:t>
            </a:r>
          </a:p>
          <a:p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FA456-65F0-4D65-BBA6-890AF52471B4}"/>
              </a:ext>
            </a:extLst>
          </p:cNvPr>
          <p:cNvCxnSpPr>
            <a:cxnSpLocks/>
          </p:cNvCxnSpPr>
          <p:nvPr/>
        </p:nvCxnSpPr>
        <p:spPr>
          <a:xfrm>
            <a:off x="4760118" y="3942608"/>
            <a:ext cx="53576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EA12F3-7595-4D06-A9A2-8924DACA8A2F}"/>
              </a:ext>
            </a:extLst>
          </p:cNvPr>
          <p:cNvCxnSpPr>
            <a:cxnSpLocks/>
          </p:cNvCxnSpPr>
          <p:nvPr/>
        </p:nvCxnSpPr>
        <p:spPr>
          <a:xfrm>
            <a:off x="4760117" y="4315009"/>
            <a:ext cx="53576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C6E737-9D73-40B1-89EF-82AE0AE48415}"/>
              </a:ext>
            </a:extLst>
          </p:cNvPr>
          <p:cNvCxnSpPr>
            <a:cxnSpLocks/>
          </p:cNvCxnSpPr>
          <p:nvPr/>
        </p:nvCxnSpPr>
        <p:spPr>
          <a:xfrm flipV="1">
            <a:off x="4758989" y="4592049"/>
            <a:ext cx="5358787" cy="219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325AA3-D0B1-42F6-8500-9CB59A04C3A8}"/>
              </a:ext>
            </a:extLst>
          </p:cNvPr>
          <p:cNvCxnSpPr>
            <a:cxnSpLocks/>
          </p:cNvCxnSpPr>
          <p:nvPr/>
        </p:nvCxnSpPr>
        <p:spPr>
          <a:xfrm flipV="1">
            <a:off x="4723826" y="4864095"/>
            <a:ext cx="5393950" cy="288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21033C-FE55-49A5-B762-ED32F90BCD20}"/>
              </a:ext>
            </a:extLst>
          </p:cNvPr>
          <p:cNvCxnSpPr>
            <a:cxnSpLocks/>
          </p:cNvCxnSpPr>
          <p:nvPr/>
        </p:nvCxnSpPr>
        <p:spPr>
          <a:xfrm>
            <a:off x="4760117" y="3608120"/>
            <a:ext cx="53576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053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4484C-7C32-48D2-A029-B6397A13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15" y="2595939"/>
            <a:ext cx="7114860" cy="336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7E419-1CD6-4924-A6A6-DA2B8871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54F8E-9179-44BF-A356-C41060DB5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4571" y="2505456"/>
            <a:ext cx="4539379" cy="3599316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en-AU" dirty="0"/>
              <a:t>Editing a website</a:t>
            </a:r>
          </a:p>
          <a:p>
            <a:pPr marL="457200" lvl="0" indent="-457200">
              <a:lnSpc>
                <a:spcPct val="120000"/>
              </a:lnSpc>
              <a:spcBef>
                <a:spcPts val="600"/>
              </a:spcBef>
              <a:buAutoNum type="arabicPeriod"/>
              <a:defRPr/>
            </a:pPr>
            <a:r>
              <a:rPr lang="en-AU" sz="1800" dirty="0"/>
              <a:t>Canvas (representing the screen)</a:t>
            </a:r>
          </a:p>
          <a:p>
            <a:pPr marL="457200" lvl="0" indent="-457200">
              <a:lnSpc>
                <a:spcPct val="120000"/>
              </a:lnSpc>
              <a:spcBef>
                <a:spcPts val="600"/>
              </a:spcBef>
              <a:buAutoNum type="arabicPeriod"/>
              <a:defRPr/>
            </a:pPr>
            <a:r>
              <a:rPr lang="en-AU" sz="1800" dirty="0"/>
              <a:t>Management controls</a:t>
            </a:r>
          </a:p>
          <a:p>
            <a:pPr marL="457200" lvl="0" indent="-457200">
              <a:lnSpc>
                <a:spcPct val="120000"/>
              </a:lnSpc>
              <a:spcBef>
                <a:spcPts val="600"/>
              </a:spcBef>
              <a:buAutoNum type="arabicPeriod"/>
              <a:defRPr/>
            </a:pPr>
            <a:r>
              <a:rPr lang="en-AU" sz="1800" dirty="0"/>
              <a:t>Widgets (to drag and drop on canvas)</a:t>
            </a:r>
          </a:p>
          <a:p>
            <a:pPr marL="457200" lvl="0" indent="-457200">
              <a:lnSpc>
                <a:spcPct val="120000"/>
              </a:lnSpc>
              <a:spcBef>
                <a:spcPts val="600"/>
              </a:spcBef>
              <a:buAutoNum type="arabicPeriod"/>
              <a:defRPr/>
            </a:pPr>
            <a:r>
              <a:rPr lang="en-AU" sz="1800" dirty="0"/>
              <a:t>Preview control</a:t>
            </a:r>
          </a:p>
          <a:p>
            <a:pPr marL="457200" lvl="0" indent="-457200">
              <a:lnSpc>
                <a:spcPct val="120000"/>
              </a:lnSpc>
              <a:spcBef>
                <a:spcPts val="600"/>
              </a:spcBef>
              <a:buAutoNum type="arabicPeriod"/>
              <a:defRPr/>
            </a:pPr>
            <a:r>
              <a:rPr lang="en-AU" sz="1800" dirty="0"/>
              <a:t>Page controls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1C3FD-D675-445D-94FA-D5E17CC91706}"/>
              </a:ext>
            </a:extLst>
          </p:cNvPr>
          <p:cNvSpPr/>
          <p:nvPr/>
        </p:nvSpPr>
        <p:spPr>
          <a:xfrm>
            <a:off x="5004746" y="2909454"/>
            <a:ext cx="5184284" cy="290945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33B1FC-4BCB-44CA-B38F-83934274EDF8}"/>
              </a:ext>
            </a:extLst>
          </p:cNvPr>
          <p:cNvSpPr/>
          <p:nvPr/>
        </p:nvSpPr>
        <p:spPr>
          <a:xfrm>
            <a:off x="10794670" y="2768132"/>
            <a:ext cx="1235405" cy="369332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5C8CDF-6FD2-4653-A73F-0E8EE315FD73}"/>
              </a:ext>
            </a:extLst>
          </p:cNvPr>
          <p:cNvSpPr/>
          <p:nvPr/>
        </p:nvSpPr>
        <p:spPr>
          <a:xfrm>
            <a:off x="10794670" y="3179846"/>
            <a:ext cx="1235405" cy="719391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F5B272-0D46-437D-8276-53975165755C}"/>
              </a:ext>
            </a:extLst>
          </p:cNvPr>
          <p:cNvSpPr/>
          <p:nvPr/>
        </p:nvSpPr>
        <p:spPr>
          <a:xfrm>
            <a:off x="10794670" y="3946389"/>
            <a:ext cx="1235405" cy="328728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19400-732D-4973-96CB-4909D8C6CFFA}"/>
              </a:ext>
            </a:extLst>
          </p:cNvPr>
          <p:cNvSpPr/>
          <p:nvPr/>
        </p:nvSpPr>
        <p:spPr>
          <a:xfrm>
            <a:off x="10794670" y="4306749"/>
            <a:ext cx="1235405" cy="73174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99A4BC-67DF-4EA3-BE32-D179110A6D1A}"/>
              </a:ext>
            </a:extLst>
          </p:cNvPr>
          <p:cNvSpPr txBox="1"/>
          <p:nvPr/>
        </p:nvSpPr>
        <p:spPr>
          <a:xfrm>
            <a:off x="11343645" y="2724788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3F5BB8-C2F9-48E1-95F3-4CEE1BF26032}"/>
              </a:ext>
            </a:extLst>
          </p:cNvPr>
          <p:cNvSpPr txBox="1"/>
          <p:nvPr/>
        </p:nvSpPr>
        <p:spPr>
          <a:xfrm>
            <a:off x="11343645" y="33438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2CA9FC-2722-40FA-936B-A21B42CD4CFA}"/>
              </a:ext>
            </a:extLst>
          </p:cNvPr>
          <p:cNvSpPr txBox="1"/>
          <p:nvPr/>
        </p:nvSpPr>
        <p:spPr>
          <a:xfrm>
            <a:off x="11343645" y="390739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CFF558-B2DA-4C1F-9EF4-0E3F3E6FE76E}"/>
              </a:ext>
            </a:extLst>
          </p:cNvPr>
          <p:cNvSpPr txBox="1"/>
          <p:nvPr/>
        </p:nvSpPr>
        <p:spPr>
          <a:xfrm>
            <a:off x="11343645" y="44709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77533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0FF8B5-57F1-4EF9-BC0A-96DBA6847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666" y="2526475"/>
            <a:ext cx="2291316" cy="3821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DE96D-ECC7-4ABE-AF6D-58FB26E15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819" y="3212465"/>
            <a:ext cx="4192258" cy="3595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6877947" cy="4521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Build your website by dragging and dropping widgets onto the canvas: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	Text</a:t>
            </a:r>
          </a:p>
          <a:p>
            <a:endParaRPr lang="en-US" dirty="0"/>
          </a:p>
          <a:p>
            <a:endParaRPr lang="en-A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330966-FCC4-478F-BCAC-8F175AA68124}"/>
              </a:ext>
            </a:extLst>
          </p:cNvPr>
          <p:cNvCxnSpPr>
            <a:cxnSpLocks/>
          </p:cNvCxnSpPr>
          <p:nvPr/>
        </p:nvCxnSpPr>
        <p:spPr>
          <a:xfrm flipH="1">
            <a:off x="6388925" y="3550722"/>
            <a:ext cx="3253839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128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9F7E6A-89E4-4346-8E4D-8A1F7E49C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666" y="2526475"/>
            <a:ext cx="2291316" cy="3821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FB7F2-FD66-412A-8FEA-386A7441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702" y="3117504"/>
            <a:ext cx="5838826" cy="3518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6877947" cy="948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Build the website by dragging and dropping widgets onto the canvas: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330966-FCC4-478F-BCAC-8F175AA68124}"/>
              </a:ext>
            </a:extLst>
          </p:cNvPr>
          <p:cNvCxnSpPr>
            <a:cxnSpLocks/>
          </p:cNvCxnSpPr>
          <p:nvPr/>
        </p:nvCxnSpPr>
        <p:spPr>
          <a:xfrm flipH="1">
            <a:off x="6602681" y="3429000"/>
            <a:ext cx="369150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1FCFFD-014A-428A-B676-CCFDE80090F4}"/>
              </a:ext>
            </a:extLst>
          </p:cNvPr>
          <p:cNvSpPr txBox="1"/>
          <p:nvPr/>
        </p:nvSpPr>
        <p:spPr>
          <a:xfrm>
            <a:off x="609600" y="3838575"/>
            <a:ext cx="22337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Images</a:t>
            </a:r>
          </a:p>
          <a:p>
            <a:r>
              <a:rPr lang="en-AU" sz="1400" dirty="0"/>
              <a:t>Upload your own content to CMND’s gallery</a:t>
            </a:r>
          </a:p>
          <a:p>
            <a:r>
              <a:rPr lang="en-AU" sz="1400" dirty="0"/>
              <a:t>Or re-use existing content</a:t>
            </a:r>
          </a:p>
        </p:txBody>
      </p:sp>
    </p:spTree>
    <p:extLst>
      <p:ext uri="{BB962C8B-B14F-4D97-AF65-F5344CB8AC3E}">
        <p14:creationId xmlns:p14="http://schemas.microsoft.com/office/powerpoint/2010/main" val="2677931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EF4B-DC61-452E-9E20-D06F0A01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E2B758-4467-4A3A-BC33-2977AD0D21FF}"/>
              </a:ext>
            </a:extLst>
          </p:cNvPr>
          <p:cNvSpPr txBox="1">
            <a:spLocks/>
          </p:cNvSpPr>
          <p:nvPr/>
        </p:nvSpPr>
        <p:spPr>
          <a:xfrm>
            <a:off x="680321" y="2336872"/>
            <a:ext cx="6877947" cy="948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/>
              <a:t>Build the website by dragging and dropping widgets onto the canvas: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/>
          </a:p>
          <a:p>
            <a:pPr marL="0" indent="0">
              <a:buFont typeface="Arial" panose="020B0604020202020204" pitchFamily="34" charset="0"/>
              <a:buNone/>
            </a:pPr>
            <a:endParaRPr lang="en-AU"/>
          </a:p>
          <a:p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2282-740A-4D86-B7C2-FF1F0CA96A30}"/>
              </a:ext>
            </a:extLst>
          </p:cNvPr>
          <p:cNvSpPr txBox="1"/>
          <p:nvPr/>
        </p:nvSpPr>
        <p:spPr>
          <a:xfrm>
            <a:off x="609600" y="3838575"/>
            <a:ext cx="2233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BG Music</a:t>
            </a:r>
          </a:p>
          <a:p>
            <a:r>
              <a:rPr lang="en-AU" sz="1400" dirty="0"/>
              <a:t>Upload your own content to CMND’s gallery</a:t>
            </a:r>
          </a:p>
          <a:p>
            <a:r>
              <a:rPr lang="en-AU" sz="1400" dirty="0"/>
              <a:t>Or re-use existing content</a:t>
            </a:r>
          </a:p>
          <a:p>
            <a:endParaRPr lang="en-AU" sz="1400" dirty="0"/>
          </a:p>
          <a:p>
            <a:endParaRPr lang="en-AU" sz="1400" dirty="0"/>
          </a:p>
          <a:p>
            <a:r>
              <a:rPr lang="en-AU" sz="1400" dirty="0"/>
              <a:t>Select multiple items and add to a playlist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48B15-A040-450C-9F44-9C108D60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305" y="3155435"/>
            <a:ext cx="5802887" cy="3482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2EEB9-C5C5-49EA-BB72-C2945924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666" y="2526475"/>
            <a:ext cx="2291316" cy="382114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6E1B3F-D823-493F-8376-598D5934B925}"/>
              </a:ext>
            </a:extLst>
          </p:cNvPr>
          <p:cNvCxnSpPr>
            <a:cxnSpLocks/>
          </p:cNvCxnSpPr>
          <p:nvPr/>
        </p:nvCxnSpPr>
        <p:spPr>
          <a:xfrm flipH="1">
            <a:off x="6602682" y="3429000"/>
            <a:ext cx="428699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F80E4D-FD52-4AD9-AAE3-FF3975E40A49}"/>
              </a:ext>
            </a:extLst>
          </p:cNvPr>
          <p:cNvSpPr/>
          <p:nvPr/>
        </p:nvSpPr>
        <p:spPr>
          <a:xfrm>
            <a:off x="2979151" y="4910516"/>
            <a:ext cx="2378723" cy="8191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5D025C-D6D5-4BD6-82B8-CC6780B86AF1}"/>
              </a:ext>
            </a:extLst>
          </p:cNvPr>
          <p:cNvSpPr/>
          <p:nvPr/>
        </p:nvSpPr>
        <p:spPr>
          <a:xfrm>
            <a:off x="6096000" y="3496873"/>
            <a:ext cx="564891" cy="29099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11E368-7CCF-45FB-8D73-F37B22AF6F8D}"/>
              </a:ext>
            </a:extLst>
          </p:cNvPr>
          <p:cNvCxnSpPr>
            <a:cxnSpLocks/>
          </p:cNvCxnSpPr>
          <p:nvPr/>
        </p:nvCxnSpPr>
        <p:spPr>
          <a:xfrm flipV="1">
            <a:off x="4395849" y="3800774"/>
            <a:ext cx="1759491" cy="93376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54CE3F-20F7-4246-9EDC-25F5F37DBD49}"/>
              </a:ext>
            </a:extLst>
          </p:cNvPr>
          <p:cNvCxnSpPr>
            <a:cxnSpLocks/>
          </p:cNvCxnSpPr>
          <p:nvPr/>
        </p:nvCxnSpPr>
        <p:spPr>
          <a:xfrm>
            <a:off x="6604481" y="3800774"/>
            <a:ext cx="305937" cy="24861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187694-B08D-4DAD-B3E1-B62862A51FB1}"/>
              </a:ext>
            </a:extLst>
          </p:cNvPr>
          <p:cNvSpPr/>
          <p:nvPr/>
        </p:nvSpPr>
        <p:spPr>
          <a:xfrm>
            <a:off x="6668224" y="3825541"/>
            <a:ext cx="1818141" cy="101197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005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6877947" cy="948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Build the website by dragging and dropping widgets onto the canvas: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FCFFD-014A-428A-B676-CCFDE80090F4}"/>
              </a:ext>
            </a:extLst>
          </p:cNvPr>
          <p:cNvSpPr txBox="1"/>
          <p:nvPr/>
        </p:nvSpPr>
        <p:spPr>
          <a:xfrm>
            <a:off x="609600" y="3838575"/>
            <a:ext cx="22337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Videos</a:t>
            </a:r>
          </a:p>
          <a:p>
            <a:r>
              <a:rPr lang="en-AU" sz="1400" dirty="0"/>
              <a:t>Upload your own content to CMND’s gallery</a:t>
            </a:r>
          </a:p>
          <a:p>
            <a:r>
              <a:rPr lang="en-AU" sz="1400" dirty="0"/>
              <a:t>Or re-use existing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67C29-7959-44B8-A3D9-C19A63AC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305" y="3341456"/>
            <a:ext cx="5620863" cy="3364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0F067-BCF8-4447-B2C1-3EFF9ABDC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666" y="2526475"/>
            <a:ext cx="2291316" cy="38211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330966-FCC4-478F-BCAC-8F175AA68124}"/>
              </a:ext>
            </a:extLst>
          </p:cNvPr>
          <p:cNvCxnSpPr>
            <a:cxnSpLocks/>
          </p:cNvCxnSpPr>
          <p:nvPr/>
        </p:nvCxnSpPr>
        <p:spPr>
          <a:xfrm flipH="1">
            <a:off x="7053943" y="3429000"/>
            <a:ext cx="4405745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792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9A375F-BC76-470D-BDDE-276CF4C43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534" y="3124319"/>
            <a:ext cx="5542560" cy="3330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6877947" cy="948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Build the website by dragging and dropping widgets onto the canvas: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FCFFD-014A-428A-B676-CCFDE80090F4}"/>
              </a:ext>
            </a:extLst>
          </p:cNvPr>
          <p:cNvSpPr txBox="1"/>
          <p:nvPr/>
        </p:nvSpPr>
        <p:spPr>
          <a:xfrm>
            <a:off x="609600" y="3838575"/>
            <a:ext cx="2233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Playlist</a:t>
            </a:r>
          </a:p>
          <a:p>
            <a:r>
              <a:rPr lang="en-AU" sz="1400" dirty="0"/>
              <a:t>Upload your own content to CMND’s gallery</a:t>
            </a:r>
          </a:p>
          <a:p>
            <a:r>
              <a:rPr lang="en-AU" sz="1400" dirty="0"/>
              <a:t>Or re-use existing content</a:t>
            </a:r>
          </a:p>
          <a:p>
            <a:endParaRPr lang="en-AU" sz="1400" dirty="0"/>
          </a:p>
          <a:p>
            <a:r>
              <a:rPr lang="en-AU" sz="1400" dirty="0"/>
              <a:t>Select multiple items and add to a playlist to create slideshow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85C617-4D03-43A5-AE69-8CA00459A6B5}"/>
              </a:ext>
            </a:extLst>
          </p:cNvPr>
          <p:cNvSpPr/>
          <p:nvPr/>
        </p:nvSpPr>
        <p:spPr>
          <a:xfrm>
            <a:off x="3021534" y="5005619"/>
            <a:ext cx="2378723" cy="8191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5E0949-7BD9-453C-922B-A1B0FA96B03A}"/>
              </a:ext>
            </a:extLst>
          </p:cNvPr>
          <p:cNvSpPr/>
          <p:nvPr/>
        </p:nvSpPr>
        <p:spPr>
          <a:xfrm>
            <a:off x="6126558" y="3397984"/>
            <a:ext cx="530931" cy="29099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9B859A-44B6-484D-A563-7B34833A92C8}"/>
              </a:ext>
            </a:extLst>
          </p:cNvPr>
          <p:cNvCxnSpPr>
            <a:cxnSpLocks/>
          </p:cNvCxnSpPr>
          <p:nvPr/>
        </p:nvCxnSpPr>
        <p:spPr>
          <a:xfrm flipV="1">
            <a:off x="4525383" y="3775699"/>
            <a:ext cx="1740722" cy="112470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B21446-52CA-450D-B2FE-A8208AA407DB}"/>
              </a:ext>
            </a:extLst>
          </p:cNvPr>
          <p:cNvCxnSpPr>
            <a:cxnSpLocks/>
          </p:cNvCxnSpPr>
          <p:nvPr/>
        </p:nvCxnSpPr>
        <p:spPr>
          <a:xfrm>
            <a:off x="6697061" y="3665682"/>
            <a:ext cx="305937" cy="24861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6127364-382E-4A9D-8318-342805D5F6BE}"/>
              </a:ext>
            </a:extLst>
          </p:cNvPr>
          <p:cNvSpPr/>
          <p:nvPr/>
        </p:nvSpPr>
        <p:spPr>
          <a:xfrm>
            <a:off x="6649197" y="3753455"/>
            <a:ext cx="1818141" cy="101197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AC4756-79C7-4F69-BBC1-6BF125470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666" y="2526475"/>
            <a:ext cx="2291316" cy="38211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330966-FCC4-478F-BCAC-8F175AA68124}"/>
              </a:ext>
            </a:extLst>
          </p:cNvPr>
          <p:cNvCxnSpPr>
            <a:cxnSpLocks/>
          </p:cNvCxnSpPr>
          <p:nvPr/>
        </p:nvCxnSpPr>
        <p:spPr>
          <a:xfrm flipH="1">
            <a:off x="8093979" y="4310743"/>
            <a:ext cx="3211330" cy="12021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057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Download latest software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6019057" cy="3599316"/>
          </a:xfrm>
        </p:spPr>
        <p:txBody>
          <a:bodyPr>
            <a:normAutofit/>
          </a:bodyPr>
          <a:lstStyle/>
          <a:p>
            <a:r>
              <a:rPr lang="en-AU" dirty="0"/>
              <a:t>You can find the CMND Server software, manuals and other related information on the CMND Create &amp; Control website: </a:t>
            </a:r>
            <a:r>
              <a:rPr lang="en-AU" dirty="0">
                <a:hlinkClick r:id="rId2"/>
              </a:rPr>
              <a:t>https://cmnd.io</a:t>
            </a:r>
            <a:endParaRPr lang="en-AU" dirty="0"/>
          </a:p>
          <a:p>
            <a:endParaRPr lang="en-AU" dirty="0"/>
          </a:p>
          <a:p>
            <a:r>
              <a:rPr lang="en-AU" dirty="0"/>
              <a:t>New users will need to register for access. Account approvals can take up to 48 hours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B1C9A-4654-4B0A-8AE9-D968995A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42" y="2423319"/>
            <a:ext cx="5400452" cy="351287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930A0A-BFB9-40F1-AE10-E0BB4187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563" y="2571631"/>
            <a:ext cx="2291316" cy="3821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37" y="3020372"/>
            <a:ext cx="6877947" cy="948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Other controls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FCFFD-014A-428A-B676-CCFDE80090F4}"/>
              </a:ext>
            </a:extLst>
          </p:cNvPr>
          <p:cNvSpPr txBox="1"/>
          <p:nvPr/>
        </p:nvSpPr>
        <p:spPr>
          <a:xfrm>
            <a:off x="534637" y="4793003"/>
            <a:ext cx="354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Add new (blank) page</a:t>
            </a:r>
          </a:p>
          <a:p>
            <a:r>
              <a:rPr lang="en-AU" dirty="0"/>
              <a:t>(Menu bar is added to canvas by default)</a:t>
            </a:r>
            <a:br>
              <a:rPr lang="en-AU" dirty="0"/>
            </a:br>
            <a:endParaRPr lang="en-AU" dirty="0"/>
          </a:p>
          <a:p>
            <a:r>
              <a:rPr lang="en-AU" dirty="0"/>
              <a:t>Import page from another website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DAE919-3C4E-49A1-B797-9E5506F0EA7D}"/>
              </a:ext>
            </a:extLst>
          </p:cNvPr>
          <p:cNvSpPr/>
          <p:nvPr/>
        </p:nvSpPr>
        <p:spPr>
          <a:xfrm>
            <a:off x="8182505" y="4482204"/>
            <a:ext cx="22913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dirty="0"/>
          </a:p>
          <a:p>
            <a:r>
              <a:rPr lang="en-AU" dirty="0"/>
              <a:t>Preview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Page scheduler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2C53C1-2D08-4EFE-B156-CE440314FBC5}"/>
              </a:ext>
            </a:extLst>
          </p:cNvPr>
          <p:cNvCxnSpPr>
            <a:cxnSpLocks/>
          </p:cNvCxnSpPr>
          <p:nvPr/>
        </p:nvCxnSpPr>
        <p:spPr>
          <a:xfrm>
            <a:off x="3973610" y="5347000"/>
            <a:ext cx="1154713" cy="1808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9A47D9-1FA6-41DC-B4BF-66BBDC6489B4}"/>
              </a:ext>
            </a:extLst>
          </p:cNvPr>
          <p:cNvCxnSpPr>
            <a:cxnSpLocks/>
          </p:cNvCxnSpPr>
          <p:nvPr/>
        </p:nvCxnSpPr>
        <p:spPr>
          <a:xfrm flipV="1">
            <a:off x="3973610" y="5667969"/>
            <a:ext cx="2309427" cy="5846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AFB457-93A9-49CB-9030-A05266E8F693}"/>
              </a:ext>
            </a:extLst>
          </p:cNvPr>
          <p:cNvCxnSpPr>
            <a:cxnSpLocks/>
          </p:cNvCxnSpPr>
          <p:nvPr/>
        </p:nvCxnSpPr>
        <p:spPr>
          <a:xfrm flipH="1">
            <a:off x="7105135" y="5565148"/>
            <a:ext cx="87618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19176A-616E-4C99-8AFB-D0C146180106}"/>
              </a:ext>
            </a:extLst>
          </p:cNvPr>
          <p:cNvCxnSpPr>
            <a:cxnSpLocks/>
          </p:cNvCxnSpPr>
          <p:nvPr/>
        </p:nvCxnSpPr>
        <p:spPr>
          <a:xfrm flipH="1">
            <a:off x="7105135" y="4963785"/>
            <a:ext cx="87618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179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930A0A-BFB9-40F1-AE10-E0BB4187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24" y="2571630"/>
            <a:ext cx="2291316" cy="3821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36" y="2487930"/>
            <a:ext cx="6877947" cy="948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Page Overview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FCFFD-014A-428A-B676-CCFDE80090F4}"/>
              </a:ext>
            </a:extLst>
          </p:cNvPr>
          <p:cNvSpPr txBox="1"/>
          <p:nvPr/>
        </p:nvSpPr>
        <p:spPr>
          <a:xfrm>
            <a:off x="1961877" y="3364391"/>
            <a:ext cx="3543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Reorder pages</a:t>
            </a:r>
            <a:br>
              <a:rPr lang="en-AU" dirty="0"/>
            </a:br>
            <a:endParaRPr lang="en-AU" dirty="0"/>
          </a:p>
          <a:p>
            <a:r>
              <a:rPr lang="en-AU" dirty="0"/>
              <a:t>Copy/clone page</a:t>
            </a:r>
          </a:p>
          <a:p>
            <a:endParaRPr lang="en-AU" dirty="0"/>
          </a:p>
          <a:p>
            <a:r>
              <a:rPr lang="en-AU" dirty="0"/>
              <a:t>Import subpage</a:t>
            </a:r>
          </a:p>
          <a:p>
            <a:endParaRPr lang="en-AU" dirty="0"/>
          </a:p>
          <a:p>
            <a:r>
              <a:rPr lang="en-AU" dirty="0"/>
              <a:t>Add subpage</a:t>
            </a:r>
          </a:p>
          <a:p>
            <a:endParaRPr lang="en-AU" dirty="0"/>
          </a:p>
          <a:p>
            <a:r>
              <a:rPr lang="en-AU" dirty="0"/>
              <a:t>Delete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16624-1343-4EFB-AD72-9E8C85D38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466" y="2921330"/>
            <a:ext cx="4189677" cy="34714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586FC5-3B95-47D0-937F-19D73229C05E}"/>
              </a:ext>
            </a:extLst>
          </p:cNvPr>
          <p:cNvCxnSpPr>
            <a:cxnSpLocks/>
          </p:cNvCxnSpPr>
          <p:nvPr/>
        </p:nvCxnSpPr>
        <p:spPr>
          <a:xfrm flipH="1">
            <a:off x="6958940" y="6102481"/>
            <a:ext cx="2388996" cy="22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9A47D9-1FA6-41DC-B4BF-66BBDC6489B4}"/>
              </a:ext>
            </a:extLst>
          </p:cNvPr>
          <p:cNvCxnSpPr>
            <a:cxnSpLocks/>
          </p:cNvCxnSpPr>
          <p:nvPr/>
        </p:nvCxnSpPr>
        <p:spPr>
          <a:xfrm>
            <a:off x="4002792" y="3581167"/>
            <a:ext cx="806714" cy="236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6F4415-6DA6-4412-B255-D78DBA89A527}"/>
              </a:ext>
            </a:extLst>
          </p:cNvPr>
          <p:cNvCxnSpPr>
            <a:cxnSpLocks/>
          </p:cNvCxnSpPr>
          <p:nvPr/>
        </p:nvCxnSpPr>
        <p:spPr>
          <a:xfrm flipV="1">
            <a:off x="4002792" y="4136554"/>
            <a:ext cx="2616769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7E2273-92E1-42F9-B6B2-0BD090ACAAF5}"/>
              </a:ext>
            </a:extLst>
          </p:cNvPr>
          <p:cNvCxnSpPr>
            <a:cxnSpLocks/>
          </p:cNvCxnSpPr>
          <p:nvPr/>
        </p:nvCxnSpPr>
        <p:spPr>
          <a:xfrm>
            <a:off x="4002792" y="4668331"/>
            <a:ext cx="4024927" cy="236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921F44-3510-4C0F-88E2-67558D82C5BB}"/>
              </a:ext>
            </a:extLst>
          </p:cNvPr>
          <p:cNvCxnSpPr>
            <a:cxnSpLocks/>
          </p:cNvCxnSpPr>
          <p:nvPr/>
        </p:nvCxnSpPr>
        <p:spPr>
          <a:xfrm>
            <a:off x="3973609" y="5236271"/>
            <a:ext cx="436286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BC835A-0CA2-4825-8CC2-C05D230A58DD}"/>
              </a:ext>
            </a:extLst>
          </p:cNvPr>
          <p:cNvCxnSpPr>
            <a:cxnSpLocks/>
          </p:cNvCxnSpPr>
          <p:nvPr/>
        </p:nvCxnSpPr>
        <p:spPr>
          <a:xfrm>
            <a:off x="3973609" y="5744931"/>
            <a:ext cx="45053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2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67C909-67B0-4CDB-98BD-53C030C1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203" y="2886307"/>
            <a:ext cx="4651910" cy="3887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80116"/>
            <a:ext cx="6634879" cy="417704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AU" dirty="0"/>
              <a:t>Actions</a:t>
            </a:r>
          </a:p>
          <a:p>
            <a:pPr marL="0" lvl="0" indent="0">
              <a:buNone/>
            </a:pPr>
            <a:endParaRPr lang="en-AU" dirty="0"/>
          </a:p>
          <a:p>
            <a:pPr marL="0" lvl="0" indent="0">
              <a:buNone/>
            </a:pPr>
            <a:r>
              <a:rPr lang="en-AU" sz="2000" dirty="0"/>
              <a:t>Hover over a widget, select the settings icon and go to the Actions tab</a:t>
            </a:r>
          </a:p>
          <a:p>
            <a:pPr marL="0" lvl="0" indent="0">
              <a:buNone/>
            </a:pPr>
            <a:r>
              <a:rPr lang="en-AU" sz="2000" dirty="0"/>
              <a:t>Assigning actions to widgets makes them “selectable” by a guest.</a:t>
            </a:r>
          </a:p>
          <a:p>
            <a:pPr marL="0" lvl="0" indent="0">
              <a:buNone/>
            </a:pPr>
            <a:r>
              <a:rPr lang="en-AU" sz="2000" dirty="0"/>
              <a:t>Actions can include:</a:t>
            </a:r>
          </a:p>
          <a:p>
            <a:r>
              <a:rPr lang="en-AU" sz="2000" dirty="0"/>
              <a:t>Browse to other pages in website</a:t>
            </a:r>
          </a:p>
          <a:p>
            <a:r>
              <a:rPr lang="en-AU" sz="2000" dirty="0"/>
              <a:t>Switch TV to a channel</a:t>
            </a:r>
          </a:p>
          <a:p>
            <a:r>
              <a:rPr lang="en-AU" sz="2000" dirty="0"/>
              <a:t>Switch TV to a source</a:t>
            </a:r>
          </a:p>
          <a:p>
            <a:r>
              <a:rPr lang="en-AU" sz="2000" dirty="0"/>
              <a:t>Launch a TV feature or app</a:t>
            </a:r>
          </a:p>
          <a:p>
            <a:r>
              <a:rPr lang="en-AU" sz="2000" dirty="0"/>
              <a:t>etc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489D6-CDE8-4025-BF23-F620C4682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13" y="2098335"/>
            <a:ext cx="2314575" cy="6667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21A885-49F0-4C6D-8BE8-8EC291B02B88}"/>
              </a:ext>
            </a:extLst>
          </p:cNvPr>
          <p:cNvCxnSpPr>
            <a:cxnSpLocks/>
          </p:cNvCxnSpPr>
          <p:nvPr/>
        </p:nvCxnSpPr>
        <p:spPr>
          <a:xfrm>
            <a:off x="7125195" y="2431710"/>
            <a:ext cx="2314575" cy="5975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6CF52-0850-409A-B05E-7A179D16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760" y="3839459"/>
            <a:ext cx="2162175" cy="1057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CFA18-C933-4709-823E-5EB34CC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D7BC58-AB0B-4E67-AF56-AE11A5087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505456"/>
            <a:ext cx="6263894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When you have finished the website design, to prepare for assigning content to a clone:</a:t>
            </a:r>
          </a:p>
          <a:p>
            <a:pPr marL="0" indent="0">
              <a:buNone/>
            </a:pPr>
            <a:endParaRPr lang="en-AU" dirty="0"/>
          </a:p>
          <a:p>
            <a:pPr marL="457200" indent="-457200">
              <a:buAutoNum type="arabicParenR"/>
            </a:pPr>
            <a:r>
              <a:rPr lang="en-AU" dirty="0"/>
              <a:t>Select “Publish” first</a:t>
            </a:r>
          </a:p>
          <a:p>
            <a:pPr marL="457200" indent="-457200">
              <a:buAutoNum type="arabicParenR"/>
            </a:pPr>
            <a:endParaRPr lang="en-AU" dirty="0"/>
          </a:p>
          <a:p>
            <a:pPr marL="457200" indent="-457200">
              <a:buAutoNum type="arabicParenR"/>
            </a:pPr>
            <a:r>
              <a:rPr lang="en-AU" dirty="0"/>
              <a:t>Then return “Home” to the website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CF4039-876A-4EFD-BC5B-925A7A7858B0}"/>
              </a:ext>
            </a:extLst>
          </p:cNvPr>
          <p:cNvCxnSpPr>
            <a:cxnSpLocks/>
          </p:cNvCxnSpPr>
          <p:nvPr/>
        </p:nvCxnSpPr>
        <p:spPr>
          <a:xfrm flipV="1">
            <a:off x="7035282" y="4524499"/>
            <a:ext cx="1776209" cy="3989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121AC60-15AE-4B89-9E2B-47A883F62795}"/>
              </a:ext>
            </a:extLst>
          </p:cNvPr>
          <p:cNvCxnSpPr>
            <a:cxnSpLocks/>
          </p:cNvCxnSpPr>
          <p:nvPr/>
        </p:nvCxnSpPr>
        <p:spPr>
          <a:xfrm>
            <a:off x="4432041" y="3676261"/>
            <a:ext cx="5460104" cy="379925"/>
          </a:xfrm>
          <a:prstGeom prst="bentConnector3">
            <a:avLst>
              <a:gd name="adj1" fmla="val 10024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44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8DD946-932E-4C05-92DB-4F4CD993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42" y="2262033"/>
            <a:ext cx="7303780" cy="1166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660551-AA80-4566-95F3-453995C4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69BD040-B659-4CDE-8849-B85E8606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04759"/>
            <a:ext cx="4264903" cy="36000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To assign content to a clone:</a:t>
            </a:r>
          </a:p>
          <a:p>
            <a:r>
              <a:rPr lang="en-US" sz="2200" dirty="0"/>
              <a:t>Select the checkbox next to the clone</a:t>
            </a:r>
          </a:p>
          <a:p>
            <a:r>
              <a:rPr lang="en-US" sz="2200" dirty="0"/>
              <a:t>Select “Assign”, then Content</a:t>
            </a:r>
          </a:p>
          <a:p>
            <a:r>
              <a:rPr lang="en-US" sz="2200" dirty="0"/>
              <a:t>Choose the desired content from the popup list</a:t>
            </a:r>
          </a:p>
          <a:p>
            <a:r>
              <a:rPr lang="en-US" sz="2200" dirty="0"/>
              <a:t>Only websites that have been published in the CMS editor will be visible in this popup list</a:t>
            </a:r>
          </a:p>
          <a:p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82E12ED-8A74-4F71-8491-7B5D2E7E2B9A}"/>
              </a:ext>
            </a:extLst>
          </p:cNvPr>
          <p:cNvSpPr/>
          <p:nvPr/>
        </p:nvSpPr>
        <p:spPr>
          <a:xfrm>
            <a:off x="4781342" y="3163265"/>
            <a:ext cx="280890" cy="2657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45CEF29-96FB-4E38-9841-97DC4917532B}"/>
              </a:ext>
            </a:extLst>
          </p:cNvPr>
          <p:cNvSpPr/>
          <p:nvPr/>
        </p:nvSpPr>
        <p:spPr>
          <a:xfrm>
            <a:off x="5333246" y="2735320"/>
            <a:ext cx="805872" cy="34342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4E30846-7F9E-41CE-8EBE-6DA831A0E6C2}"/>
              </a:ext>
            </a:extLst>
          </p:cNvPr>
          <p:cNvCxnSpPr>
            <a:cxnSpLocks/>
          </p:cNvCxnSpPr>
          <p:nvPr/>
        </p:nvCxnSpPr>
        <p:spPr>
          <a:xfrm flipV="1">
            <a:off x="5124240" y="3078747"/>
            <a:ext cx="225245" cy="1093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D03F4F7-B3AA-49BF-99BB-38EC3789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002" y="3268422"/>
            <a:ext cx="4513957" cy="34737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58D95D-DA6A-41D5-AE92-388D0DC76F54}"/>
              </a:ext>
            </a:extLst>
          </p:cNvPr>
          <p:cNvCxnSpPr>
            <a:cxnSpLocks/>
          </p:cNvCxnSpPr>
          <p:nvPr/>
        </p:nvCxnSpPr>
        <p:spPr>
          <a:xfrm>
            <a:off x="6096000" y="3078747"/>
            <a:ext cx="2011232" cy="7005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56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1E04-3002-4A78-9362-DB74902E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Upload and modify a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3A6C-CA0D-4F07-99F1-5F19D7C03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Ensure </a:t>
            </a:r>
            <a:r>
              <a:rPr lang="en-AU" dirty="0" err="1"/>
              <a:t>SmartInfo</a:t>
            </a:r>
            <a:r>
              <a:rPr lang="en-AU" dirty="0"/>
              <a:t> settings are changed on clone to enable the </a:t>
            </a:r>
            <a:r>
              <a:rPr lang="en-AU" dirty="0" err="1"/>
              <a:t>SmartInfo</a:t>
            </a:r>
            <a:r>
              <a:rPr lang="en-AU" dirty="0"/>
              <a:t> feature on boot:</a:t>
            </a:r>
          </a:p>
          <a:p>
            <a:endParaRPr lang="en-AU" dirty="0"/>
          </a:p>
          <a:p>
            <a:r>
              <a:rPr lang="en-AU" dirty="0" err="1"/>
              <a:t>SmartInfo</a:t>
            </a:r>
            <a:r>
              <a:rPr lang="en-AU" dirty="0"/>
              <a:t> Mode: BROWSER</a:t>
            </a:r>
          </a:p>
          <a:p>
            <a:endParaRPr lang="en-AU" dirty="0"/>
          </a:p>
          <a:p>
            <a:r>
              <a:rPr lang="en-AU" dirty="0"/>
              <a:t>Switch On Feature: SMARTINFO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AB307-2BA1-42AE-913C-C170C027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129" y="3532909"/>
            <a:ext cx="3086100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9EB03-1C00-4BA4-A88F-1D5526BC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966" y="4473766"/>
            <a:ext cx="34004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60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C8E142-2CA1-4C00-AD6D-CF00D78E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92" y="2442915"/>
            <a:ext cx="4436176" cy="1507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42C61-7A38-4A38-ABC4-D6B80B1A8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846" y="3708992"/>
            <a:ext cx="5572125" cy="2486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Push out a clone file to TVs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315" y="2555430"/>
            <a:ext cx="4746702" cy="343482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AU" dirty="0"/>
              <a:t>Return to the TVs list</a:t>
            </a:r>
          </a:p>
          <a:p>
            <a:pPr>
              <a:lnSpc>
                <a:spcPct val="120000"/>
              </a:lnSpc>
            </a:pPr>
            <a:r>
              <a:rPr lang="en-AU" dirty="0"/>
              <a:t>Select one or several TVs you want to clone</a:t>
            </a:r>
          </a:p>
          <a:p>
            <a:pPr>
              <a:lnSpc>
                <a:spcPct val="120000"/>
              </a:lnSpc>
            </a:pPr>
            <a:r>
              <a:rPr lang="en-AU" dirty="0"/>
              <a:t>Select “Assign”, then “None” even if it was already selected</a:t>
            </a:r>
          </a:p>
          <a:p>
            <a:pPr>
              <a:lnSpc>
                <a:spcPct val="120000"/>
              </a:lnSpc>
            </a:pPr>
            <a:r>
              <a:rPr lang="en-AU" dirty="0"/>
              <a:t>Then select “Clone” and choose your clone from the pop up box that you want to push out</a:t>
            </a:r>
            <a:endParaRPr lang="en-US" dirty="0"/>
          </a:p>
          <a:p>
            <a:endParaRPr lang="en-AU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E96258-1553-41C5-9920-A1F9FAF8767A}"/>
              </a:ext>
            </a:extLst>
          </p:cNvPr>
          <p:cNvSpPr/>
          <p:nvPr/>
        </p:nvSpPr>
        <p:spPr>
          <a:xfrm>
            <a:off x="4877292" y="3063798"/>
            <a:ext cx="280890" cy="2657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ADC8F1-D967-4B35-9D87-FFE6AEC6E7DF}"/>
              </a:ext>
            </a:extLst>
          </p:cNvPr>
          <p:cNvSpPr/>
          <p:nvPr/>
        </p:nvSpPr>
        <p:spPr>
          <a:xfrm>
            <a:off x="7745184" y="3381343"/>
            <a:ext cx="1291938" cy="27999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5D80F8-EEBA-43A7-AAF0-7CDFDDFA8D18}"/>
              </a:ext>
            </a:extLst>
          </p:cNvPr>
          <p:cNvCxnSpPr>
            <a:cxnSpLocks/>
          </p:cNvCxnSpPr>
          <p:nvPr/>
        </p:nvCxnSpPr>
        <p:spPr>
          <a:xfrm flipV="1">
            <a:off x="5300815" y="2678370"/>
            <a:ext cx="2905034" cy="5182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681D29-592B-498D-A502-AEF0387C3D46}"/>
              </a:ext>
            </a:extLst>
          </p:cNvPr>
          <p:cNvCxnSpPr>
            <a:cxnSpLocks/>
          </p:cNvCxnSpPr>
          <p:nvPr/>
        </p:nvCxnSpPr>
        <p:spPr>
          <a:xfrm>
            <a:off x="9127246" y="3564749"/>
            <a:ext cx="355118" cy="2884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927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Push out a clone file to TVs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871263"/>
            <a:ext cx="4936708" cy="28526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/>
              <a:t>It is possible to push out a partial clone.</a:t>
            </a:r>
          </a:p>
          <a:p>
            <a:pPr>
              <a:lnSpc>
                <a:spcPct val="120000"/>
              </a:lnSpc>
            </a:pPr>
            <a:r>
              <a:rPr lang="en-AU" dirty="0"/>
              <a:t>Select the part of the clone you want to push out from the drop down list after clicking “Assign”</a:t>
            </a:r>
          </a:p>
          <a:p>
            <a:pPr>
              <a:lnSpc>
                <a:spcPct val="120000"/>
              </a:lnSpc>
            </a:pPr>
            <a:endParaRPr lang="en-AU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A6502-8588-47E6-865B-6E550520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43" y="2493817"/>
            <a:ext cx="5980219" cy="402935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7F3DD8-0E6D-4F6C-88FA-E4FF67B08553}"/>
              </a:ext>
            </a:extLst>
          </p:cNvPr>
          <p:cNvSpPr/>
          <p:nvPr/>
        </p:nvSpPr>
        <p:spPr>
          <a:xfrm>
            <a:off x="10294182" y="3562597"/>
            <a:ext cx="1414888" cy="28526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4F6D95-AA5C-4923-BC26-92695094BCC0}"/>
              </a:ext>
            </a:extLst>
          </p:cNvPr>
          <p:cNvSpPr/>
          <p:nvPr/>
        </p:nvSpPr>
        <p:spPr>
          <a:xfrm>
            <a:off x="10060872" y="2622953"/>
            <a:ext cx="1747690" cy="4527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7167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370986-57C9-4265-874D-32BF1726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Push out a clone file to TVs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EE0BE3B-2FFD-49B4-9957-ADA9F67E9C53}"/>
              </a:ext>
            </a:extLst>
          </p:cNvPr>
          <p:cNvSpPr txBox="1">
            <a:spLocks/>
          </p:cNvSpPr>
          <p:nvPr/>
        </p:nvSpPr>
        <p:spPr>
          <a:xfrm>
            <a:off x="669222" y="2183362"/>
            <a:ext cx="10882076" cy="27525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AU" dirty="0"/>
              <a:t>The selected clone will be assigned to a TV if it is different to what’s currently on TV, as reported in the TV list.</a:t>
            </a:r>
          </a:p>
          <a:p>
            <a:pPr>
              <a:lnSpc>
                <a:spcPct val="120000"/>
              </a:lnSpc>
            </a:pPr>
            <a:r>
              <a:rPr lang="en-AU" dirty="0"/>
              <a:t>Cloning will automatically happen 5-10 minutes after TV is in standby. TVs also check for updates ~4am each day. Cloning can take 5-20 minutes per TV.</a:t>
            </a:r>
          </a:p>
          <a:p>
            <a:pPr>
              <a:lnSpc>
                <a:spcPct val="120000"/>
              </a:lnSpc>
            </a:pPr>
            <a:r>
              <a:rPr lang="en-AU" dirty="0">
                <a:solidFill>
                  <a:srgbClr val="0070C0"/>
                </a:solidFill>
              </a:rPr>
              <a:t>BLUE</a:t>
            </a:r>
            <a:r>
              <a:rPr lang="en-AU" dirty="0"/>
              <a:t> – indicates new data is detected and ready to be updated at next opportunity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C000"/>
                </a:solidFill>
              </a:rPr>
              <a:t>ORANGE</a:t>
            </a:r>
            <a:r>
              <a:rPr lang="en-US" dirty="0"/>
              <a:t> – Update is in progress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– Update 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748FE-65F3-4184-9E7F-6154D5500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47" y="5285089"/>
            <a:ext cx="11690906" cy="11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82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68381E-9E2C-4A16-BA0D-D816730B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746" y="3535001"/>
            <a:ext cx="4768682" cy="3047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 – Push out a clone file to TVs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701818" cy="368137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AU" sz="2300" dirty="0"/>
              <a:t>You can force an immediate upgrade by selecting the      upgrade button</a:t>
            </a:r>
          </a:p>
          <a:p>
            <a:pPr>
              <a:buNone/>
            </a:pPr>
            <a:endParaRPr lang="en-AU" sz="2300" dirty="0"/>
          </a:p>
          <a:p>
            <a:pPr>
              <a:buNone/>
            </a:pPr>
            <a:r>
              <a:rPr lang="en-AU" sz="2300" dirty="0"/>
              <a:t>NB: After cloning a restart of the TV is generally required to avoid unexpected behaviour.</a:t>
            </a:r>
          </a:p>
          <a:p>
            <a:pPr>
              <a:buNone/>
            </a:pPr>
            <a:r>
              <a:rPr lang="en-AU" sz="2300" dirty="0"/>
              <a:t>Use the reboot feature to do this</a:t>
            </a:r>
          </a:p>
          <a:p>
            <a:pPr>
              <a:buNone/>
            </a:pPr>
            <a:r>
              <a:rPr lang="en-AU" sz="2300" dirty="0"/>
              <a:t>NB: This should only be done when TV is</a:t>
            </a:r>
          </a:p>
          <a:p>
            <a:pPr>
              <a:buNone/>
            </a:pPr>
            <a:r>
              <a:rPr lang="en-AU" sz="2300" dirty="0"/>
              <a:t>not in use so as not to disturb guests </a:t>
            </a:r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3CE1B-FDAD-4AF7-97D8-9861BEA5B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303" y="2697216"/>
            <a:ext cx="314325" cy="33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787BC9-9799-445A-B542-561C8CF36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087" y="2346285"/>
            <a:ext cx="1419225" cy="6667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ABAB002-8245-4177-952C-AAC47103CDBA}"/>
              </a:ext>
            </a:extLst>
          </p:cNvPr>
          <p:cNvSpPr/>
          <p:nvPr/>
        </p:nvSpPr>
        <p:spPr>
          <a:xfrm>
            <a:off x="10067730" y="2641519"/>
            <a:ext cx="331253" cy="3715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22BAA7-0EAC-47CF-B54D-F897AC9DB19A}"/>
              </a:ext>
            </a:extLst>
          </p:cNvPr>
          <p:cNvSpPr/>
          <p:nvPr/>
        </p:nvSpPr>
        <p:spPr>
          <a:xfrm>
            <a:off x="10664004" y="2679660"/>
            <a:ext cx="331252" cy="2882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4716E4-3EB7-4481-AA96-DD52A1D45B1F}"/>
              </a:ext>
            </a:extLst>
          </p:cNvPr>
          <p:cNvCxnSpPr>
            <a:cxnSpLocks/>
          </p:cNvCxnSpPr>
          <p:nvPr/>
        </p:nvCxnSpPr>
        <p:spPr>
          <a:xfrm flipH="1">
            <a:off x="10203322" y="3030591"/>
            <a:ext cx="526882" cy="106005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5D61339-DA62-4562-B283-6A2AEF6DB512}"/>
              </a:ext>
            </a:extLst>
          </p:cNvPr>
          <p:cNvSpPr/>
          <p:nvPr/>
        </p:nvSpPr>
        <p:spPr>
          <a:xfrm>
            <a:off x="11187404" y="4033411"/>
            <a:ext cx="597159" cy="36130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68C45-71F8-4650-B094-FC350313F50E}"/>
              </a:ext>
            </a:extLst>
          </p:cNvPr>
          <p:cNvCxnSpPr>
            <a:cxnSpLocks/>
          </p:cNvCxnSpPr>
          <p:nvPr/>
        </p:nvCxnSpPr>
        <p:spPr>
          <a:xfrm>
            <a:off x="10730204" y="4243041"/>
            <a:ext cx="382555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15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Installing CMND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964699" cy="3599316"/>
          </a:xfrm>
        </p:spPr>
        <p:txBody>
          <a:bodyPr>
            <a:normAutofit/>
          </a:bodyPr>
          <a:lstStyle/>
          <a:p>
            <a:r>
              <a:rPr lang="en-AU" sz="2200" dirty="0"/>
              <a:t>After downloading the latest version from the cmnd.io website, locate the executable in your downloads folder, right click and Run as administrator</a:t>
            </a:r>
          </a:p>
          <a:p>
            <a:r>
              <a:rPr lang="en-AU" sz="2200" dirty="0"/>
              <a:t>Approve any Windows popup messages to continue the installation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96D1D-4AFC-4D9C-81F5-8A664B8C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020" y="2390971"/>
            <a:ext cx="2644690" cy="4133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3CCB98-EA18-4779-A5A5-BE05FFCBB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32" y="3572304"/>
            <a:ext cx="3166673" cy="1451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07748A-78ED-4134-B7AB-66CB4B10F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033" y="5147039"/>
            <a:ext cx="3166673" cy="137786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BA53-B720-494A-958B-9A69E3C6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E1229-71E4-4729-B4E7-43549931F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Questions?</a:t>
            </a:r>
          </a:p>
          <a:p>
            <a:pPr lvl="2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455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B8E8-FB99-45ED-83C0-0CC04800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Installing CMND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BBCD5F-3113-4E00-BFBA-355594353264}"/>
              </a:ext>
            </a:extLst>
          </p:cNvPr>
          <p:cNvSpPr txBox="1">
            <a:spLocks/>
          </p:cNvSpPr>
          <p:nvPr/>
        </p:nvSpPr>
        <p:spPr>
          <a:xfrm>
            <a:off x="680321" y="2159977"/>
            <a:ext cx="5106940" cy="4456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1700" dirty="0"/>
              <a:t>After the Welcome screen you can configure some details: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1700" noProof="0" dirty="0"/>
              <a:t>MYSQL – if this </a:t>
            </a:r>
            <a:r>
              <a:rPr lang="en-AU" sz="1700" dirty="0"/>
              <a:t>is the first installation, choose a password. If you are upgrading, this field will be prefilled and there is no need to change.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1700" noProof="0" dirty="0"/>
              <a:t>HOST NAME – to install CMND as a localhost application (only accessible from the PC you installed on) leave this blank.</a:t>
            </a:r>
            <a:br>
              <a:rPr lang="en-AU" sz="1700" noProof="0" dirty="0"/>
            </a:br>
            <a:r>
              <a:rPr lang="en-AU" sz="1700" noProof="0" dirty="0"/>
              <a:t>To have CMND accessible from another PC in the same network, enter the actual IP address of the PC you are installing 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1700" dirty="0"/>
              <a:t>It is recommended to set a STATIC IP address for CMND</a:t>
            </a:r>
            <a:endParaRPr lang="en-AU" sz="1700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F4C21-CDA0-4141-B865-8B662C2F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101" y="2090057"/>
            <a:ext cx="2405813" cy="1826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7F99A3-D10F-4A9B-80E3-BDD2CEEC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362" y="2855168"/>
            <a:ext cx="5001155" cy="38504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70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8AA2C-3950-4CE9-9122-F564F7CE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Installing CMND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98C27-FC93-4469-A517-93A4B0109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224906"/>
            <a:ext cx="4700058" cy="3599316"/>
          </a:xfrm>
        </p:spPr>
        <p:txBody>
          <a:bodyPr>
            <a:normAutofit/>
          </a:bodyPr>
          <a:lstStyle/>
          <a:p>
            <a:r>
              <a:rPr lang="en-AU" sz="1700" dirty="0"/>
              <a:t>Choose to add a desktop icon, confirm the installation and wait while all CMND prerequisites are installed if not available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7FD20-49B1-4E48-B515-CD7A78CF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429000"/>
            <a:ext cx="3266528" cy="2489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465BF-2668-44E4-8D52-DA9047203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808" y="3417750"/>
            <a:ext cx="3266528" cy="2482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9CC5F-D524-4623-B104-D942C21AF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295" y="2974248"/>
            <a:ext cx="4417849" cy="33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2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8AA2C-3950-4CE9-9122-F564F7CE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Installing CMND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98C27-FC93-4469-A517-93A4B0109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318212"/>
            <a:ext cx="4700058" cy="3599316"/>
          </a:xfrm>
        </p:spPr>
        <p:txBody>
          <a:bodyPr>
            <a:normAutofit/>
          </a:bodyPr>
          <a:lstStyle/>
          <a:p>
            <a:r>
              <a:rPr lang="en-AU" sz="1800" dirty="0"/>
              <a:t>After successful installation you will see the following screen.</a:t>
            </a:r>
          </a:p>
          <a:p>
            <a:r>
              <a:rPr lang="en-AU" sz="1800" dirty="0"/>
              <a:t>Clicking “Finish will close the installer and open CMND on your default browser (preferably Chrome)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DE3F3-D973-4060-85B3-A7FF8790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92" y="3881924"/>
            <a:ext cx="3557788" cy="271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0A3DC-A626-4B73-83AD-555429A1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61" y="3371369"/>
            <a:ext cx="5415679" cy="32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5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E419-1CD6-4924-A6A6-DA2B8871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CMND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54F8E-9179-44BF-A356-C41060DB5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299550"/>
            <a:ext cx="5608512" cy="3599316"/>
          </a:xfrm>
        </p:spPr>
        <p:txBody>
          <a:bodyPr>
            <a:normAutofit fontScale="85000" lnSpcReduction="10000"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  <a:defRPr/>
            </a:pPr>
            <a:r>
              <a:rPr lang="en-AU" dirty="0"/>
              <a:t>When launching CMND, your default browser will open to the login page.</a:t>
            </a:r>
          </a:p>
          <a:p>
            <a:pPr lvl="0">
              <a:lnSpc>
                <a:spcPct val="120000"/>
              </a:lnSpc>
              <a:spcBef>
                <a:spcPts val="600"/>
              </a:spcBef>
              <a:defRPr/>
            </a:pPr>
            <a:r>
              <a:rPr lang="en-AU" dirty="0"/>
              <a:t>Default credentials:</a:t>
            </a:r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en-AU" sz="4000" b="1" dirty="0"/>
              <a:t>User: admin</a:t>
            </a:r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en-AU" sz="4000" b="1" dirty="0"/>
              <a:t>Password: </a:t>
            </a:r>
            <a:r>
              <a:rPr lang="en-AU" sz="4000" b="1" dirty="0" err="1"/>
              <a:t>tpvision</a:t>
            </a:r>
            <a:r>
              <a:rPr lang="en-AU" sz="4000" b="1" dirty="0"/>
              <a:t>  </a:t>
            </a:r>
          </a:p>
          <a:p>
            <a:endParaRPr lang="en-AU" dirty="0"/>
          </a:p>
          <a:p>
            <a:r>
              <a:rPr lang="en-AU" dirty="0"/>
              <a:t>You will need to choose a new secure password after logging in for the first time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E2C65D-ECFA-400C-8E56-631AE923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724" y="2410316"/>
            <a:ext cx="5415679" cy="32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2346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FF69F72465AD4E976D42E512AD0E2E" ma:contentTypeVersion="16" ma:contentTypeDescription="Create a new document." ma:contentTypeScope="" ma:versionID="08c1fa596f4d98d7cc1908485a6e025e">
  <xsd:schema xmlns:xsd="http://www.w3.org/2001/XMLSchema" xmlns:xs="http://www.w3.org/2001/XMLSchema" xmlns:p="http://schemas.microsoft.com/office/2006/metadata/properties" xmlns:ns2="9079e0b7-cd4c-499c-9a42-5e9afaf2eb44" xmlns:ns3="7b2a9676-b32b-41df-a9a5-64b4483641b0" targetNamespace="http://schemas.microsoft.com/office/2006/metadata/properties" ma:root="true" ma:fieldsID="4da1282b07e97e8d6a2a50471751d51d" ns2:_="" ns3:_="">
    <xsd:import namespace="9079e0b7-cd4c-499c-9a42-5e9afaf2eb44"/>
    <xsd:import namespace="7b2a9676-b32b-41df-a9a5-64b4483641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79e0b7-cd4c-499c-9a42-5e9afaf2e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ff02ae5a-488c-47a1-90e0-0d3ca08e91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a9676-b32b-41df-a9a5-64b4483641b0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da9a9be-5dfc-4895-ba9b-48b84753fa08}" ma:internalName="TaxCatchAll" ma:showField="CatchAllData" ma:web="7b2a9676-b32b-41df-a9a5-64b4483641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b2a9676-b32b-41df-a9a5-64b4483641b0" xsi:nil="true"/>
    <lcf76f155ced4ddcb4097134ff3c332f xmlns="9079e0b7-cd4c-499c-9a42-5e9afaf2eb4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E232E21-BBE4-492D-A46F-267282BFF1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79e0b7-cd4c-499c-9a42-5e9afaf2eb44"/>
    <ds:schemaRef ds:uri="7b2a9676-b32b-41df-a9a5-64b4483641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84598B-BC38-4A91-92E2-8A38BBE518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B412B7-2C55-4A2B-8496-5FC5470830A1}">
  <ds:schemaRefs>
    <ds:schemaRef ds:uri="http://schemas.microsoft.com/office/2006/metadata/properties"/>
    <ds:schemaRef ds:uri="http://schemas.microsoft.com/office/infopath/2007/PartnerControls"/>
    <ds:schemaRef ds:uri="7b2a9676-b32b-41df-a9a5-64b4483641b0"/>
    <ds:schemaRef ds:uri="9079e0b7-cd4c-499c-9a42-5e9afaf2eb4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8548</TotalTime>
  <Words>2329</Words>
  <Application>Microsoft Office PowerPoint</Application>
  <PresentationFormat>Widescreen</PresentationFormat>
  <Paragraphs>355</Paragraphs>
  <Slides>50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Berlin</vt:lpstr>
      <vt:lpstr>CMND Installation, Configuration and Use Westan Australia</vt:lpstr>
      <vt:lpstr>Goals &amp; Assumptions</vt:lpstr>
      <vt:lpstr>Training Overview</vt:lpstr>
      <vt:lpstr>Download latest software version</vt:lpstr>
      <vt:lpstr>Installing CMND</vt:lpstr>
      <vt:lpstr>Installing CMND</vt:lpstr>
      <vt:lpstr>Installing CMND</vt:lpstr>
      <vt:lpstr>Installing CMND</vt:lpstr>
      <vt:lpstr>Using CMND</vt:lpstr>
      <vt:lpstr>Using CMND</vt:lpstr>
      <vt:lpstr>Using CMND – Connect TV to CMND over IP</vt:lpstr>
      <vt:lpstr>Using CMND – Connect TV to CMND over IP</vt:lpstr>
      <vt:lpstr>Usign CMND – Connect TV to CMND over IP</vt:lpstr>
      <vt:lpstr>Using CMND – Connect TV to CMND over IP</vt:lpstr>
      <vt:lpstr>Using CMND – Connect TV to CMND over IP</vt:lpstr>
      <vt:lpstr>Using CMND – Connect TV to CMND over IP</vt:lpstr>
      <vt:lpstr>Using CMND – Connect TV to CMND over IP</vt:lpstr>
      <vt:lpstr>Using CMND – Upload and modify a clone file</vt:lpstr>
      <vt:lpstr>Using CMND – Upload and modify a clone file</vt:lpstr>
      <vt:lpstr>Using CMND – Upload and modify a clone</vt:lpstr>
      <vt:lpstr>Using CMND - Upload and modify a clone file</vt:lpstr>
      <vt:lpstr>Using CMND – Upload and modify a clone</vt:lpstr>
      <vt:lpstr>Using CMND – Upload and modify a clone</vt:lpstr>
      <vt:lpstr>Using CMND - Upload and modify a clone file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Upload and modify a clone</vt:lpstr>
      <vt:lpstr>Using CMND – Push out a clone file to TVs</vt:lpstr>
      <vt:lpstr>Using CMND – Push out a clone file to TVs</vt:lpstr>
      <vt:lpstr>Using CMND – Push out a clone file to TVs</vt:lpstr>
      <vt:lpstr>Using CMND – Push out a clone file to TVs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Westan Australia</dc:title>
  <dc:creator>Kam Aghtan</dc:creator>
  <cp:lastModifiedBy>Che Boocock</cp:lastModifiedBy>
  <cp:revision>401</cp:revision>
  <dcterms:created xsi:type="dcterms:W3CDTF">2016-07-14T00:43:36Z</dcterms:created>
  <dcterms:modified xsi:type="dcterms:W3CDTF">2023-06-12T22:17:53Z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0x0101004AFF69F72465AD4E976D42E512AD0E2E</vt:lpwstr>
  </property>
  <property fmtid="{D5CDD505-2E9C-101B-9397-08002B2CF9AE}" pid="3" name="Order">
    <vt:r8>1308600</vt:r8>
  </property>
  <property fmtid="{D5CDD505-2E9C-101B-9397-08002B2CF9AE}" pid="4" name="MediaServiceImageTags">
    <vt:lpwstr/>
  </property>
</Properties>
</file>